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8" r:id="rId2"/>
    <p:sldId id="259" r:id="rId3"/>
    <p:sldId id="1044" r:id="rId4"/>
    <p:sldId id="317" r:id="rId5"/>
    <p:sldId id="318" r:id="rId6"/>
    <p:sldId id="319" r:id="rId7"/>
    <p:sldId id="320" r:id="rId8"/>
    <p:sldId id="1045" r:id="rId9"/>
    <p:sldId id="277" r:id="rId10"/>
    <p:sldId id="279" r:id="rId11"/>
    <p:sldId id="282" r:id="rId12"/>
    <p:sldId id="1050" r:id="rId13"/>
    <p:sldId id="1051" r:id="rId14"/>
    <p:sldId id="1052" r:id="rId15"/>
    <p:sldId id="1046" r:id="rId16"/>
    <p:sldId id="1032" r:id="rId17"/>
    <p:sldId id="1033" r:id="rId18"/>
    <p:sldId id="381" r:id="rId19"/>
    <p:sldId id="1034" r:id="rId20"/>
    <p:sldId id="1054" r:id="rId21"/>
    <p:sldId id="1053" r:id="rId22"/>
    <p:sldId id="390" r:id="rId23"/>
    <p:sldId id="1035" r:id="rId24"/>
    <p:sldId id="392" r:id="rId25"/>
    <p:sldId id="1036" r:id="rId26"/>
    <p:sldId id="403" r:id="rId27"/>
    <p:sldId id="404" r:id="rId28"/>
    <p:sldId id="405" r:id="rId29"/>
    <p:sldId id="406" r:id="rId30"/>
    <p:sldId id="1037" r:id="rId31"/>
    <p:sldId id="1038" r:id="rId32"/>
    <p:sldId id="408" r:id="rId33"/>
    <p:sldId id="409" r:id="rId34"/>
    <p:sldId id="410" r:id="rId35"/>
    <p:sldId id="412" r:id="rId36"/>
    <p:sldId id="422" r:id="rId37"/>
    <p:sldId id="423" r:id="rId38"/>
    <p:sldId id="426" r:id="rId39"/>
    <p:sldId id="427" r:id="rId40"/>
    <p:sldId id="428" r:id="rId41"/>
    <p:sldId id="429" r:id="rId42"/>
    <p:sldId id="430" r:id="rId43"/>
    <p:sldId id="288" r:id="rId44"/>
    <p:sldId id="1041" r:id="rId45"/>
    <p:sldId id="285" r:id="rId46"/>
    <p:sldId id="289" r:id="rId47"/>
    <p:sldId id="1047" r:id="rId48"/>
    <p:sldId id="291" r:id="rId49"/>
    <p:sldId id="292" r:id="rId50"/>
    <p:sldId id="293" r:id="rId51"/>
    <p:sldId id="1042" r:id="rId52"/>
    <p:sldId id="295" r:id="rId53"/>
    <p:sldId id="325" r:id="rId54"/>
    <p:sldId id="296" r:id="rId55"/>
    <p:sldId id="297" r:id="rId56"/>
    <p:sldId id="1048" r:id="rId57"/>
    <p:sldId id="301" r:id="rId58"/>
    <p:sldId id="302" r:id="rId59"/>
    <p:sldId id="303" r:id="rId60"/>
    <p:sldId id="304" r:id="rId61"/>
    <p:sldId id="305" r:id="rId62"/>
    <p:sldId id="306" r:id="rId63"/>
    <p:sldId id="307" r:id="rId64"/>
    <p:sldId id="308" r:id="rId65"/>
    <p:sldId id="309" r:id="rId66"/>
    <p:sldId id="1049" r:id="rId67"/>
    <p:sldId id="313" r:id="rId68"/>
    <p:sldId id="300" r:id="rId69"/>
    <p:sldId id="314" r:id="rId70"/>
    <p:sldId id="315" r:id="rId71"/>
    <p:sldId id="316" r:id="rId72"/>
    <p:sldId id="1003" r:id="rId73"/>
    <p:sldId id="376"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24446A-2A8E-4B06-A7A9-4FD1E5D120DD}">
          <p14:sldIdLst>
            <p14:sldId id="258"/>
            <p14:sldId id="259"/>
            <p14:sldId id="1044"/>
            <p14:sldId id="317"/>
            <p14:sldId id="318"/>
            <p14:sldId id="319"/>
            <p14:sldId id="320"/>
            <p14:sldId id="1045"/>
            <p14:sldId id="277"/>
            <p14:sldId id="279"/>
            <p14:sldId id="282"/>
            <p14:sldId id="1050"/>
            <p14:sldId id="1051"/>
            <p14:sldId id="1052"/>
            <p14:sldId id="1046"/>
            <p14:sldId id="1032"/>
            <p14:sldId id="1033"/>
            <p14:sldId id="381"/>
            <p14:sldId id="1034"/>
            <p14:sldId id="1054"/>
            <p14:sldId id="1053"/>
            <p14:sldId id="390"/>
            <p14:sldId id="1035"/>
            <p14:sldId id="392"/>
            <p14:sldId id="1036"/>
            <p14:sldId id="403"/>
            <p14:sldId id="404"/>
            <p14:sldId id="405"/>
            <p14:sldId id="406"/>
            <p14:sldId id="1037"/>
            <p14:sldId id="1038"/>
            <p14:sldId id="408"/>
            <p14:sldId id="409"/>
            <p14:sldId id="410"/>
            <p14:sldId id="412"/>
            <p14:sldId id="422"/>
            <p14:sldId id="423"/>
            <p14:sldId id="426"/>
            <p14:sldId id="427"/>
            <p14:sldId id="428"/>
            <p14:sldId id="429"/>
            <p14:sldId id="430"/>
            <p14:sldId id="288"/>
            <p14:sldId id="1041"/>
            <p14:sldId id="285"/>
            <p14:sldId id="289"/>
            <p14:sldId id="1047"/>
            <p14:sldId id="291"/>
            <p14:sldId id="292"/>
            <p14:sldId id="293"/>
            <p14:sldId id="1042"/>
            <p14:sldId id="295"/>
            <p14:sldId id="325"/>
            <p14:sldId id="296"/>
            <p14:sldId id="297"/>
            <p14:sldId id="1048"/>
            <p14:sldId id="301"/>
            <p14:sldId id="302"/>
            <p14:sldId id="303"/>
            <p14:sldId id="304"/>
            <p14:sldId id="305"/>
            <p14:sldId id="306"/>
            <p14:sldId id="307"/>
            <p14:sldId id="308"/>
            <p14:sldId id="309"/>
            <p14:sldId id="1049"/>
            <p14:sldId id="313"/>
            <p14:sldId id="300"/>
            <p14:sldId id="314"/>
            <p14:sldId id="315"/>
            <p14:sldId id="316"/>
            <p14:sldId id="1003"/>
            <p14:sldId id="3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86040" autoAdjust="0"/>
  </p:normalViewPr>
  <p:slideViewPr>
    <p:cSldViewPr snapToGrid="0">
      <p:cViewPr varScale="1">
        <p:scale>
          <a:sx n="77" d="100"/>
          <a:sy n="77" d="100"/>
        </p:scale>
        <p:origin x="669"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ED492-5727-4AB3-B1A1-C04905AFCF8E}" type="datetimeFigureOut">
              <a:rPr lang="zh-CN" altLang="en-US" smtClean="0"/>
              <a:t>2022/10/7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ABAF5-60B6-4D1C-97FB-D3E82D6A1F7B}" type="slidenum">
              <a:rPr lang="zh-CN" altLang="en-US" smtClean="0"/>
              <a:t>‹#›</a:t>
            </a:fld>
            <a:endParaRPr lang="zh-CN" altLang="en-US"/>
          </a:p>
        </p:txBody>
      </p:sp>
    </p:spTree>
    <p:extLst>
      <p:ext uri="{BB962C8B-B14F-4D97-AF65-F5344CB8AC3E}">
        <p14:creationId xmlns:p14="http://schemas.microsoft.com/office/powerpoint/2010/main" val="3057302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X1</a:t>
            </a:r>
            <a:r>
              <a:rPr lang="zh-CN" altLang="en-US" dirty="0"/>
              <a:t>，</a:t>
            </a:r>
            <a:r>
              <a:rPr lang="en-US" altLang="zh-CN" dirty="0"/>
              <a:t>x2</a:t>
            </a:r>
            <a:r>
              <a:rPr lang="zh-CN" altLang="en-US" dirty="0"/>
              <a:t>带入网络</a:t>
            </a:r>
          </a:p>
        </p:txBody>
      </p:sp>
      <p:sp>
        <p:nvSpPr>
          <p:cNvPr id="4" name="灯片编号占位符 3"/>
          <p:cNvSpPr>
            <a:spLocks noGrp="1"/>
          </p:cNvSpPr>
          <p:nvPr>
            <p:ph type="sldNum" sz="quarter" idx="5"/>
          </p:nvPr>
        </p:nvSpPr>
        <p:spPr/>
        <p:txBody>
          <a:bodyPr/>
          <a:lstStyle/>
          <a:p>
            <a:fld id="{EC0ABAF5-60B6-4D1C-97FB-D3E82D6A1F7B}" type="slidenum">
              <a:rPr lang="zh-CN" altLang="en-US" smtClean="0"/>
              <a:t>45</a:t>
            </a:fld>
            <a:endParaRPr lang="zh-CN" altLang="en-US"/>
          </a:p>
        </p:txBody>
      </p:sp>
    </p:spTree>
    <p:extLst>
      <p:ext uri="{BB962C8B-B14F-4D97-AF65-F5344CB8AC3E}">
        <p14:creationId xmlns:p14="http://schemas.microsoft.com/office/powerpoint/2010/main" val="1557707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47</a:t>
            </a:fld>
            <a:endParaRPr lang="en-US" altLang="zh-CN"/>
          </a:p>
        </p:txBody>
      </p:sp>
    </p:spTree>
    <p:extLst>
      <p:ext uri="{BB962C8B-B14F-4D97-AF65-F5344CB8AC3E}">
        <p14:creationId xmlns:p14="http://schemas.microsoft.com/office/powerpoint/2010/main" val="363508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ABAF5-60B6-4D1C-97FB-D3E82D6A1F7B}" type="slidenum">
              <a:rPr lang="zh-CN" altLang="en-US" smtClean="0"/>
              <a:t>55</a:t>
            </a:fld>
            <a:endParaRPr lang="zh-CN" altLang="en-US"/>
          </a:p>
        </p:txBody>
      </p:sp>
    </p:spTree>
    <p:extLst>
      <p:ext uri="{BB962C8B-B14F-4D97-AF65-F5344CB8AC3E}">
        <p14:creationId xmlns:p14="http://schemas.microsoft.com/office/powerpoint/2010/main" val="1283493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了解</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56</a:t>
            </a:fld>
            <a:endParaRPr lang="en-US" altLang="zh-CN"/>
          </a:p>
        </p:txBody>
      </p:sp>
    </p:spTree>
    <p:extLst>
      <p:ext uri="{BB962C8B-B14F-4D97-AF65-F5344CB8AC3E}">
        <p14:creationId xmlns:p14="http://schemas.microsoft.com/office/powerpoint/2010/main" val="222521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66</a:t>
            </a:fld>
            <a:endParaRPr lang="en-US" altLang="zh-CN"/>
          </a:p>
        </p:txBody>
      </p:sp>
    </p:spTree>
    <p:extLst>
      <p:ext uri="{BB962C8B-B14F-4D97-AF65-F5344CB8AC3E}">
        <p14:creationId xmlns:p14="http://schemas.microsoft.com/office/powerpoint/2010/main" val="2466763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extLst>
      <p:ext uri="{BB962C8B-B14F-4D97-AF65-F5344CB8AC3E}">
        <p14:creationId xmlns:p14="http://schemas.microsoft.com/office/powerpoint/2010/main" val="253283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a:t>
            </a:fld>
            <a:endParaRPr lang="en-US" altLang="zh-CN"/>
          </a:p>
        </p:txBody>
      </p:sp>
    </p:spTree>
    <p:extLst>
      <p:ext uri="{BB962C8B-B14F-4D97-AF65-F5344CB8AC3E}">
        <p14:creationId xmlns:p14="http://schemas.microsoft.com/office/powerpoint/2010/main" val="1561353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ABAF5-60B6-4D1C-97FB-D3E82D6A1F7B}" type="slidenum">
              <a:rPr lang="zh-CN" altLang="en-US" smtClean="0"/>
              <a:t>14</a:t>
            </a:fld>
            <a:endParaRPr lang="zh-CN" altLang="en-US"/>
          </a:p>
        </p:txBody>
      </p:sp>
    </p:spTree>
    <p:extLst>
      <p:ext uri="{BB962C8B-B14F-4D97-AF65-F5344CB8AC3E}">
        <p14:creationId xmlns:p14="http://schemas.microsoft.com/office/powerpoint/2010/main" val="20944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15</a:t>
            </a:fld>
            <a:endParaRPr lang="en-US" altLang="zh-CN"/>
          </a:p>
        </p:txBody>
      </p:sp>
    </p:spTree>
    <p:extLst>
      <p:ext uri="{BB962C8B-B14F-4D97-AF65-F5344CB8AC3E}">
        <p14:creationId xmlns:p14="http://schemas.microsoft.com/office/powerpoint/2010/main" val="82517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ABAF5-60B6-4D1C-97FB-D3E82D6A1F7B}" type="slidenum">
              <a:rPr lang="zh-CN" altLang="en-US" smtClean="0"/>
              <a:t>17</a:t>
            </a:fld>
            <a:endParaRPr lang="zh-CN" altLang="en-US"/>
          </a:p>
        </p:txBody>
      </p:sp>
    </p:spTree>
    <p:extLst>
      <p:ext uri="{BB962C8B-B14F-4D97-AF65-F5344CB8AC3E}">
        <p14:creationId xmlns:p14="http://schemas.microsoft.com/office/powerpoint/2010/main" val="3876383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ABAF5-60B6-4D1C-97FB-D3E82D6A1F7B}" type="slidenum">
              <a:rPr lang="zh-CN" altLang="en-US" smtClean="0"/>
              <a:t>32</a:t>
            </a:fld>
            <a:endParaRPr lang="zh-CN" altLang="en-US"/>
          </a:p>
        </p:txBody>
      </p:sp>
    </p:spTree>
    <p:extLst>
      <p:ext uri="{BB962C8B-B14F-4D97-AF65-F5344CB8AC3E}">
        <p14:creationId xmlns:p14="http://schemas.microsoft.com/office/powerpoint/2010/main" val="275242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2022.9.20</a:t>
            </a:r>
            <a:r>
              <a:rPr lang="zh-CN" altLang="en-US"/>
              <a:t>（讲到此位置）</a:t>
            </a:r>
          </a:p>
        </p:txBody>
      </p:sp>
      <p:sp>
        <p:nvSpPr>
          <p:cNvPr id="4" name="灯片编号占位符 3"/>
          <p:cNvSpPr>
            <a:spLocks noGrp="1"/>
          </p:cNvSpPr>
          <p:nvPr>
            <p:ph type="sldNum" sz="quarter" idx="5"/>
          </p:nvPr>
        </p:nvSpPr>
        <p:spPr/>
        <p:txBody>
          <a:bodyPr/>
          <a:lstStyle/>
          <a:p>
            <a:fld id="{EC0ABAF5-60B6-4D1C-97FB-D3E82D6A1F7B}" type="slidenum">
              <a:rPr lang="zh-CN" altLang="en-US" smtClean="0"/>
              <a:t>35</a:t>
            </a:fld>
            <a:endParaRPr lang="zh-CN" altLang="en-US"/>
          </a:p>
        </p:txBody>
      </p:sp>
    </p:spTree>
    <p:extLst>
      <p:ext uri="{BB962C8B-B14F-4D97-AF65-F5344CB8AC3E}">
        <p14:creationId xmlns:p14="http://schemas.microsoft.com/office/powerpoint/2010/main" val="2256111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9966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2895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90909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a:p>
        </p:txBody>
      </p:sp>
    </p:spTree>
    <p:extLst>
      <p:ext uri="{BB962C8B-B14F-4D97-AF65-F5344CB8AC3E}">
        <p14:creationId xmlns:p14="http://schemas.microsoft.com/office/powerpoint/2010/main" val="1376079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normAutofit/>
          </a:bodyPr>
          <a:lstStyle>
            <a:lvl1pPr>
              <a:defRPr sz="3600" baseline="0"/>
            </a:lvl1pPr>
          </a:lstStyle>
          <a:p>
            <a:r>
              <a:rPr lang="zh-CN" altLang="en-US" dirty="0"/>
              <a:t>单击此处编辑母版标题样式</a:t>
            </a:r>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2200" b="1" baseline="0">
                <a:solidFill>
                  <a:schemeClr val="tx2"/>
                </a:solidFill>
                <a:latin typeface="+mn-ea"/>
                <a:ea typeface="+mn-ea"/>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sz="2000"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78512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1997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8413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445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36783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extLst>
      <p:ext uri="{BB962C8B-B14F-4D97-AF65-F5344CB8AC3E}">
        <p14:creationId xmlns:p14="http://schemas.microsoft.com/office/powerpoint/2010/main" val="169452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28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73491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8281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7" name="Rectangle 10"/>
          <p:cNvSpPr>
            <a:spLocks noChangeArrowheads="1"/>
          </p:cNvSpPr>
          <p:nvPr/>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8" name="Text Box 11"/>
          <p:cNvSpPr txBox="1">
            <a:spLocks noChangeArrowheads="1"/>
          </p:cNvSpPr>
          <p:nvPr/>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charset="-122"/>
              </a:defRPr>
            </a:lvl1pPr>
            <a:lvl2pPr marL="742950" indent="-285750">
              <a:defRPr sz="2400">
                <a:solidFill>
                  <a:schemeClr val="tx1"/>
                </a:solidFill>
                <a:latin typeface="Arial" panose="020B0604020202020204" pitchFamily="34" charset="0"/>
                <a:ea typeface="微软雅黑" panose="020B0503020204020204" charset="-122"/>
              </a:defRPr>
            </a:lvl2pPr>
            <a:lvl3pPr marL="1143000" indent="-228600">
              <a:defRPr sz="2400">
                <a:solidFill>
                  <a:schemeClr val="tx1"/>
                </a:solidFill>
                <a:latin typeface="Arial" panose="020B0604020202020204" pitchFamily="34" charset="0"/>
                <a:ea typeface="微软雅黑" panose="020B0503020204020204" charset="-122"/>
              </a:defRPr>
            </a:lvl3pPr>
            <a:lvl4pPr marL="1600200" indent="-228600">
              <a:defRPr sz="2400">
                <a:solidFill>
                  <a:schemeClr val="tx1"/>
                </a:solidFill>
                <a:latin typeface="Arial" panose="020B0604020202020204" pitchFamily="34" charset="0"/>
                <a:ea typeface="微软雅黑" panose="020B0503020204020204" charset="-122"/>
              </a:defRPr>
            </a:lvl4pPr>
            <a:lvl5pPr marL="2057400" indent="-22860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extLst>
      <p:ext uri="{BB962C8B-B14F-4D97-AF65-F5344CB8AC3E}">
        <p14:creationId xmlns:p14="http://schemas.microsoft.com/office/powerpoint/2010/main" val="3573875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mp"/><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4.jpg"/></Relationships>
</file>

<file path=ppt/slides/_rels/slide46.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66.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13.xml"/><Relationship Id="rId4" Type="http://schemas.openxmlformats.org/officeDocument/2006/relationships/image" Target="../media/image8.tm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tmp"/><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426" y="2953385"/>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charset="-122"/>
                <a:ea typeface="微软雅黑" panose="020B0503020204020204" charset="-122"/>
                <a:sym typeface="+mn-ea"/>
              </a:rPr>
              <a:t>第三章 感知机与神经网络</a:t>
            </a:r>
            <a:br>
              <a:rPr lang="en-US" altLang="zh-CN" sz="4800" dirty="0">
                <a:solidFill>
                  <a:schemeClr val="bg1"/>
                </a:solidFill>
                <a:latin typeface="微软雅黑" panose="020B0503020204020204" charset="-122"/>
                <a:ea typeface="微软雅黑" panose="020B0503020204020204" charset="-122"/>
                <a:sym typeface="+mn-ea"/>
              </a:rPr>
            </a:br>
            <a:endParaRPr lang="zh-CN" altLang="en-US" sz="2400" dirty="0">
              <a:solidFill>
                <a:schemeClr val="bg1"/>
              </a:solidFill>
              <a:latin typeface="+mj-ea"/>
            </a:endParaRPr>
          </a:p>
        </p:txBody>
      </p:sp>
      <p:sp>
        <p:nvSpPr>
          <p:cNvPr id="8" name="文本框 7"/>
          <p:cNvSpPr txBox="1"/>
          <p:nvPr/>
        </p:nvSpPr>
        <p:spPr>
          <a:xfrm>
            <a:off x="3013710" y="1647648"/>
            <a:ext cx="6156960"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机器学习</a:t>
            </a:r>
            <a:endParaRPr kumimoji="0" lang="zh-CN" altLang="en-US" sz="5400" b="1" i="0" u="none" strike="noStrike" kern="1200" cap="none" spc="0" normalizeH="0" baseline="0" noProof="0" dirty="0">
              <a:ln>
                <a:noFill/>
              </a:ln>
              <a:solidFill>
                <a:srgbClr val="0070C0"/>
              </a:solidFill>
              <a:effectLst/>
              <a:uLnTx/>
              <a:uFillTx/>
              <a:latin typeface="Arial"/>
              <a:ea typeface="宋体"/>
              <a:cs typeface="+mn-cs"/>
            </a:endParaRPr>
          </a:p>
        </p:txBody>
      </p:sp>
      <p:sp>
        <p:nvSpPr>
          <p:cNvPr id="5" name="矩形 13">
            <a:extLst>
              <a:ext uri="{FF2B5EF4-FFF2-40B4-BE49-F238E27FC236}">
                <a16:creationId xmlns:a16="http://schemas.microsoft.com/office/drawing/2014/main" id="{2899A108-AA98-48EF-AEA0-296A514ADB88}"/>
              </a:ext>
            </a:extLst>
          </p:cNvPr>
          <p:cNvSpPr>
            <a:spLocks noChangeArrowheads="1"/>
          </p:cNvSpPr>
          <p:nvPr/>
        </p:nvSpPr>
        <p:spPr bwMode="auto">
          <a:xfrm>
            <a:off x="3568700" y="4962800"/>
            <a:ext cx="5079999" cy="954107"/>
          </a:xfrm>
          <a:prstGeom prst="rect">
            <a:avLst/>
          </a:prstGeom>
          <a:noFill/>
          <a:ln w="9525">
            <a:noFill/>
            <a:miter lim="800000"/>
          </a:ln>
        </p:spPr>
        <p:txBody>
          <a:bodyPr wrap="square">
            <a:spAutoFit/>
          </a:bodyPr>
          <a:lstStyle/>
          <a:p>
            <a:pPr algn="ctr" eaLnBrk="1" hangingPunct="1"/>
            <a:r>
              <a:rPr lang="zh-CN" altLang="en-US" sz="2800" b="1" dirty="0">
                <a:latin typeface="Times New Roman" panose="02020603050405020304" pitchFamily="18" charset="0"/>
                <a:ea typeface="微软雅黑" panose="020B0503020204020204" charset="-122"/>
              </a:rPr>
              <a:t>张顺利</a:t>
            </a:r>
            <a:endParaRPr lang="en-US" altLang="zh-CN" sz="2800" b="1" dirty="0">
              <a:latin typeface="Times New Roman" panose="02020603050405020304" pitchFamily="18" charset="0"/>
              <a:ea typeface="微软雅黑" panose="020B0503020204020204" charset="-122"/>
            </a:endParaRPr>
          </a:p>
          <a:p>
            <a:pPr algn="ctr" eaLnBrk="1" hangingPunct="1"/>
            <a:r>
              <a:rPr lang="en-US" altLang="zh-CN" sz="2800" b="1" dirty="0">
                <a:latin typeface="Times New Roman" panose="02020603050405020304" pitchFamily="18" charset="0"/>
                <a:ea typeface="微软雅黑" panose="020B0503020204020204" charset="-122"/>
              </a:rPr>
              <a:t>slzhang@bjtu.edu.cn</a:t>
            </a:r>
            <a:endParaRPr lang="zh-CN" altLang="en-US" sz="2800" b="1" dirty="0">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609600" y="1361839"/>
            <a:ext cx="8495898" cy="445293"/>
          </a:xfrm>
        </p:spPr>
        <p:txBody>
          <a:bodyPr/>
          <a:lstStyle/>
          <a:p>
            <a:pPr marL="457200" indent="-457200" fontAlgn="base">
              <a:spcBef>
                <a:spcPct val="0"/>
              </a:spcBef>
              <a:spcAft>
                <a:spcPct val="0"/>
              </a:spcAft>
              <a:buSzPct val="100000"/>
              <a:buFont typeface="Wingdings" panose="05000000000000000000" pitchFamily="2" charset="2"/>
              <a:buChar char="p"/>
            </a:pPr>
            <a:r>
              <a:rPr lang="en-US" altLang="zh-CN" sz="3200" dirty="0"/>
              <a:t> </a:t>
            </a:r>
            <a:r>
              <a:rPr lang="en-US" altLang="zh-CN" sz="3200" dirty="0">
                <a:latin typeface="+mj-ea"/>
                <a:ea typeface="+mj-ea"/>
              </a:rPr>
              <a:t>M-P </a:t>
            </a:r>
            <a:r>
              <a:rPr lang="zh-CN" altLang="en-US" sz="3200" dirty="0">
                <a:latin typeface="+mj-ea"/>
                <a:ea typeface="+mj-ea"/>
              </a:rPr>
              <a:t>神经元模型 </a:t>
            </a:r>
            <a:r>
              <a:rPr lang="en-US" altLang="zh-CN" sz="1600" dirty="0">
                <a:ea typeface="幼圆" panose="02010509060101010101" pitchFamily="49" charset="-122"/>
              </a:rPr>
              <a:t>[McCulloch and Pitts,  1943]</a:t>
            </a:r>
            <a:endParaRPr lang="en-US" altLang="zh-CN" dirty="0">
              <a:latin typeface="+mn-lt"/>
              <a:ea typeface="幼圆" panose="02010509060101010101" pitchFamily="49" charset="-122"/>
            </a:endParaRPr>
          </a:p>
        </p:txBody>
      </p:sp>
      <p:sp>
        <p:nvSpPr>
          <p:cNvPr id="3" name="内容占位符 2"/>
          <p:cNvSpPr>
            <a:spLocks noGrp="1"/>
          </p:cNvSpPr>
          <p:nvPr>
            <p:ph sz="half" idx="2"/>
          </p:nvPr>
        </p:nvSpPr>
        <p:spPr/>
        <p:txBody>
          <a:bodyPr/>
          <a:lstStyle/>
          <a:p>
            <a:pPr marL="342900" indent="-342900">
              <a:buFont typeface="Wingdings" panose="05000000000000000000" pitchFamily="2" charset="2"/>
              <a:buChar char="l"/>
            </a:pPr>
            <a:r>
              <a:rPr lang="zh-CN" altLang="en-US" b="1" dirty="0">
                <a:latin typeface="+mj-ea"/>
                <a:ea typeface="+mj-ea"/>
              </a:rPr>
              <a:t>输入：</a:t>
            </a:r>
            <a:r>
              <a:rPr lang="zh-CN" altLang="en-US" dirty="0">
                <a:latin typeface="+mj-ea"/>
                <a:ea typeface="+mj-ea"/>
              </a:rPr>
              <a:t>来自其他</a:t>
            </a:r>
            <a:r>
              <a:rPr lang="en-US" altLang="zh-CN" dirty="0">
                <a:latin typeface="+mj-ea"/>
                <a:ea typeface="+mj-ea"/>
              </a:rPr>
              <a:t>n</a:t>
            </a:r>
            <a:r>
              <a:rPr lang="zh-CN" altLang="en-US" dirty="0">
                <a:latin typeface="+mj-ea"/>
                <a:ea typeface="+mj-ea"/>
              </a:rPr>
              <a:t>个神经元传递过来的输入信号</a:t>
            </a:r>
            <a:endParaRPr lang="en-US" altLang="zh-CN" dirty="0">
              <a:latin typeface="+mj-ea"/>
              <a:ea typeface="+mj-ea"/>
            </a:endParaRPr>
          </a:p>
          <a:p>
            <a:pPr marL="342900" indent="-342900">
              <a:buFont typeface="Wingdings" panose="05000000000000000000" pitchFamily="2" charset="2"/>
              <a:buChar char="l"/>
            </a:pPr>
            <a:endParaRPr lang="zh-CN" altLang="en-US" dirty="0">
              <a:latin typeface="+mj-ea"/>
              <a:ea typeface="+mj-ea"/>
            </a:endParaRPr>
          </a:p>
          <a:p>
            <a:pPr marL="342900" indent="-342900">
              <a:buFont typeface="Wingdings" panose="05000000000000000000" pitchFamily="2" charset="2"/>
              <a:buChar char="l"/>
            </a:pPr>
            <a:r>
              <a:rPr lang="zh-CN" altLang="en-US" b="1" dirty="0">
                <a:latin typeface="+mj-ea"/>
                <a:ea typeface="+mj-ea"/>
              </a:rPr>
              <a:t>处理：</a:t>
            </a:r>
            <a:r>
              <a:rPr lang="zh-CN" altLang="en-US" dirty="0">
                <a:latin typeface="+mj-ea"/>
                <a:ea typeface="+mj-ea"/>
              </a:rPr>
              <a:t>输入信号通过带权重的连接进行传递</a:t>
            </a:r>
            <a:r>
              <a:rPr lang="en-US" altLang="zh-CN" dirty="0">
                <a:latin typeface="+mj-ea"/>
                <a:ea typeface="+mj-ea"/>
              </a:rPr>
              <a:t>, </a:t>
            </a:r>
            <a:r>
              <a:rPr lang="zh-CN" altLang="en-US" dirty="0">
                <a:latin typeface="+mj-ea"/>
                <a:ea typeface="+mj-ea"/>
              </a:rPr>
              <a:t>神经元接受到总输入值将与神经元的阈值进行比较</a:t>
            </a:r>
            <a:endParaRPr lang="en-US" altLang="zh-CN" dirty="0">
              <a:latin typeface="+mj-ea"/>
              <a:ea typeface="+mj-ea"/>
            </a:endParaRPr>
          </a:p>
          <a:p>
            <a:pPr marL="342900" indent="-342900">
              <a:buFont typeface="Wingdings" panose="05000000000000000000" pitchFamily="2" charset="2"/>
              <a:buChar char="l"/>
            </a:pPr>
            <a:endParaRPr lang="zh-CN" altLang="en-US" dirty="0">
              <a:latin typeface="+mj-ea"/>
              <a:ea typeface="+mj-ea"/>
            </a:endParaRPr>
          </a:p>
          <a:p>
            <a:pPr marL="342900" indent="-342900">
              <a:buFont typeface="Wingdings" panose="05000000000000000000" pitchFamily="2" charset="2"/>
              <a:buChar char="l"/>
            </a:pPr>
            <a:r>
              <a:rPr lang="zh-CN" altLang="en-US" b="1" dirty="0">
                <a:latin typeface="+mj-ea"/>
                <a:ea typeface="+mj-ea"/>
              </a:rPr>
              <a:t>输出：</a:t>
            </a:r>
            <a:r>
              <a:rPr lang="zh-CN" altLang="en-US" dirty="0">
                <a:latin typeface="+mj-ea"/>
                <a:ea typeface="+mj-ea"/>
              </a:rPr>
              <a:t>通过</a:t>
            </a:r>
            <a:r>
              <a:rPr lang="zh-CN" altLang="en-US" dirty="0">
                <a:solidFill>
                  <a:srgbClr val="FF0000"/>
                </a:solidFill>
                <a:latin typeface="+mj-ea"/>
                <a:ea typeface="+mj-ea"/>
              </a:rPr>
              <a:t>激活函数</a:t>
            </a:r>
            <a:r>
              <a:rPr lang="zh-CN" altLang="en-US" dirty="0">
                <a:latin typeface="+mj-ea"/>
                <a:ea typeface="+mj-ea"/>
              </a:rPr>
              <a:t>的处理以得到输出</a:t>
            </a:r>
          </a:p>
          <a:p>
            <a:endParaRPr lang="zh-CN" altLang="en-US" sz="2800" dirty="0">
              <a:latin typeface="+mj-ea"/>
              <a:ea typeface="+mj-ea"/>
            </a:endParaRPr>
          </a:p>
        </p:txBody>
      </p:sp>
      <p:pic>
        <p:nvPicPr>
          <p:cNvPr id="7" name="内容占位符 6" descr="屏幕剪辑"/>
          <p:cNvPicPr>
            <a:picLocks noGrp="1" noChangeAspect="1"/>
          </p:cNvPicPr>
          <p:nvPr>
            <p:ph sz="quarter" idx="4"/>
          </p:nvPr>
        </p:nvPicPr>
        <p:blipFill rotWithShape="1">
          <a:blip r:embed="rId2" cstate="print">
            <a:extLst>
              <a:ext uri="{28A0092B-C50C-407E-A947-70E740481C1C}">
                <a14:useLocalDpi xmlns:a14="http://schemas.microsoft.com/office/drawing/2010/main" val="0"/>
              </a:ext>
            </a:extLst>
          </a:blip>
          <a:srcRect l="-1881" t="-13091" r="1881" b="13091"/>
          <a:stretch/>
        </p:blipFill>
        <p:spPr>
          <a:xfrm>
            <a:off x="5996517" y="1426856"/>
            <a:ext cx="6120368" cy="3724285"/>
          </a:xfrm>
          <a:prstGeom prst="rect">
            <a:avLst/>
          </a:prstGeom>
        </p:spPr>
      </p:pic>
      <p:sp>
        <p:nvSpPr>
          <p:cNvPr id="6" name="标题 5"/>
          <p:cNvSpPr>
            <a:spLocks noGrp="1"/>
          </p:cNvSpPr>
          <p:nvPr>
            <p:ph type="title"/>
          </p:nvPr>
        </p:nvSpPr>
        <p:spPr>
          <a:xfrm>
            <a:off x="609600" y="65169"/>
            <a:ext cx="10363200" cy="1143000"/>
          </a:xfrm>
        </p:spPr>
        <p:txBody>
          <a:bodyPr>
            <a:normAutofit/>
          </a:bodyPr>
          <a:lstStyle/>
          <a:p>
            <a:pPr algn="l"/>
            <a:r>
              <a:rPr lang="zh-CN" altLang="en-US" dirty="0"/>
              <a:t>神经元模型</a:t>
            </a:r>
          </a:p>
        </p:txBody>
      </p:sp>
      <p:sp>
        <p:nvSpPr>
          <p:cNvPr id="9" name="TextBox 3">
            <a:extLst>
              <a:ext uri="{FF2B5EF4-FFF2-40B4-BE49-F238E27FC236}">
                <a16:creationId xmlns:a16="http://schemas.microsoft.com/office/drawing/2014/main" id="{6E1F3539-A3BB-97B6-0B70-C67467D5CB79}"/>
              </a:ext>
            </a:extLst>
          </p:cNvPr>
          <p:cNvSpPr txBox="1"/>
          <p:nvPr/>
        </p:nvSpPr>
        <p:spPr>
          <a:xfrm>
            <a:off x="7394326" y="4857946"/>
            <a:ext cx="2430474" cy="369332"/>
          </a:xfrm>
          <a:prstGeom prst="rect">
            <a:avLst/>
          </a:prstGeom>
          <a:noFill/>
        </p:spPr>
        <p:txBody>
          <a:bodyPr wrap="none" rtlCol="0">
            <a:spAutoFit/>
          </a:bodyPr>
          <a:lstStyle/>
          <a:p>
            <a:r>
              <a:rPr lang="zh-CN" altLang="en-US" dirty="0">
                <a:latin typeface="+mj-ea"/>
                <a:ea typeface="+mj-ea"/>
              </a:rPr>
              <a:t>图</a:t>
            </a:r>
            <a:r>
              <a:rPr lang="en-US" altLang="zh-CN" dirty="0">
                <a:latin typeface="+mj-ea"/>
                <a:ea typeface="+mj-ea"/>
              </a:rPr>
              <a:t>3.7 M-P</a:t>
            </a:r>
            <a:r>
              <a:rPr lang="zh-CN" altLang="en-US" dirty="0">
                <a:latin typeface="+mj-ea"/>
                <a:ea typeface="+mj-ea"/>
              </a:rPr>
              <a:t>神经元模型</a:t>
            </a:r>
          </a:p>
        </p:txBody>
      </p:sp>
    </p:spTree>
    <p:extLst>
      <p:ext uri="{BB962C8B-B14F-4D97-AF65-F5344CB8AC3E}">
        <p14:creationId xmlns:p14="http://schemas.microsoft.com/office/powerpoint/2010/main" val="123858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1" r="-2424" b="11687"/>
          <a:stretch/>
        </p:blipFill>
        <p:spPr>
          <a:xfrm>
            <a:off x="1993621" y="1283591"/>
            <a:ext cx="8595698" cy="3987919"/>
          </a:xfrm>
          <a:prstGeom prst="rect">
            <a:avLst/>
          </a:prstGeom>
        </p:spPr>
      </p:pic>
      <p:sp>
        <p:nvSpPr>
          <p:cNvPr id="2" name="标题 1"/>
          <p:cNvSpPr>
            <a:spLocks noGrp="1"/>
          </p:cNvSpPr>
          <p:nvPr>
            <p:ph type="title"/>
          </p:nvPr>
        </p:nvSpPr>
        <p:spPr>
          <a:xfrm>
            <a:off x="566210" y="152802"/>
            <a:ext cx="10957451" cy="677863"/>
          </a:xfrm>
        </p:spPr>
        <p:txBody>
          <a:bodyPr/>
          <a:lstStyle/>
          <a:p>
            <a:pPr algn="l"/>
            <a:r>
              <a:rPr lang="zh-CN" altLang="en-US" dirty="0">
                <a:solidFill>
                  <a:schemeClr val="tx1"/>
                </a:solidFill>
              </a:rPr>
              <a:t>神经元模型</a:t>
            </a:r>
          </a:p>
        </p:txBody>
      </p:sp>
      <p:sp>
        <p:nvSpPr>
          <p:cNvPr id="3" name="内容占位符 2"/>
          <p:cNvSpPr>
            <a:spLocks noGrp="1"/>
          </p:cNvSpPr>
          <p:nvPr>
            <p:ph idx="1"/>
          </p:nvPr>
        </p:nvSpPr>
        <p:spPr>
          <a:xfrm>
            <a:off x="566211" y="1283591"/>
            <a:ext cx="8616950" cy="839536"/>
          </a:xfrm>
        </p:spPr>
        <p:txBody>
          <a:bodyPr>
            <a:normAutofit/>
          </a:bodyPr>
          <a:lstStyle/>
          <a:p>
            <a:pPr>
              <a:buFont typeface="Wingdings" panose="05000000000000000000" pitchFamily="2" charset="2"/>
              <a:buChar char="p"/>
            </a:pPr>
            <a:r>
              <a:rPr lang="zh-CN" altLang="en-US" b="1" dirty="0">
                <a:solidFill>
                  <a:schemeClr val="tx2"/>
                </a:solidFill>
                <a:latin typeface="+mn-ea"/>
                <a:ea typeface="+mn-ea"/>
              </a:rPr>
              <a:t> </a:t>
            </a:r>
            <a:r>
              <a:rPr lang="zh-CN" altLang="en-US" b="1" dirty="0">
                <a:solidFill>
                  <a:schemeClr val="tx2"/>
                </a:solidFill>
              </a:rPr>
              <a:t>激活函数</a:t>
            </a:r>
            <a:endParaRPr lang="en-US" altLang="zh-CN" b="1" dirty="0">
              <a:solidFill>
                <a:schemeClr val="tx2"/>
              </a:solidFill>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p:txBody>
      </p:sp>
      <p:sp>
        <p:nvSpPr>
          <p:cNvPr id="5" name="文本框 4">
            <a:extLst>
              <a:ext uri="{FF2B5EF4-FFF2-40B4-BE49-F238E27FC236}">
                <a16:creationId xmlns:a16="http://schemas.microsoft.com/office/drawing/2014/main" id="{A1E94EB4-52CB-B6F3-9946-C6395066BA24}"/>
              </a:ext>
            </a:extLst>
          </p:cNvPr>
          <p:cNvSpPr txBox="1"/>
          <p:nvPr/>
        </p:nvSpPr>
        <p:spPr>
          <a:xfrm>
            <a:off x="566211" y="5743852"/>
            <a:ext cx="9884437" cy="830997"/>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a:latin typeface="+mj-ea"/>
                <a:ea typeface="+mj-ea"/>
              </a:rPr>
              <a:t>理想激活函数是阶跃函数</a:t>
            </a:r>
            <a:r>
              <a:rPr lang="en-US" altLang="zh-CN" sz="2400" dirty="0">
                <a:latin typeface="+mj-ea"/>
                <a:ea typeface="+mj-ea"/>
              </a:rPr>
              <a:t>, 0</a:t>
            </a:r>
            <a:r>
              <a:rPr lang="zh-CN" altLang="en-US" sz="2400" dirty="0">
                <a:latin typeface="+mj-ea"/>
                <a:ea typeface="+mj-ea"/>
              </a:rPr>
              <a:t>表示抑制神经元而</a:t>
            </a:r>
            <a:r>
              <a:rPr lang="en-US" altLang="zh-CN" sz="2400" dirty="0">
                <a:latin typeface="+mj-ea"/>
                <a:ea typeface="+mj-ea"/>
              </a:rPr>
              <a:t>1</a:t>
            </a:r>
            <a:r>
              <a:rPr lang="zh-CN" altLang="en-US" sz="2400" dirty="0">
                <a:latin typeface="+mj-ea"/>
                <a:ea typeface="+mj-ea"/>
              </a:rPr>
              <a:t>表示激活神经元</a:t>
            </a:r>
            <a:endParaRPr lang="en-US" altLang="zh-CN" sz="2400" dirty="0">
              <a:latin typeface="+mj-ea"/>
              <a:ea typeface="+mj-ea"/>
            </a:endParaRPr>
          </a:p>
          <a:p>
            <a:pPr marL="342900" indent="-342900">
              <a:buFont typeface="Wingdings" panose="05000000000000000000" pitchFamily="2" charset="2"/>
              <a:buChar char="l"/>
            </a:pPr>
            <a:r>
              <a:rPr lang="zh-CN" altLang="en-US" sz="2400" dirty="0">
                <a:latin typeface="+mj-ea"/>
                <a:ea typeface="+mj-ea"/>
              </a:rPr>
              <a:t>阶跃函数具有不连续、不光滑等不好的性质</a:t>
            </a:r>
            <a:r>
              <a:rPr lang="en-US" altLang="zh-CN" sz="2400" dirty="0">
                <a:latin typeface="+mj-ea"/>
                <a:ea typeface="+mj-ea"/>
              </a:rPr>
              <a:t>, </a:t>
            </a:r>
            <a:r>
              <a:rPr lang="zh-CN" altLang="en-US" sz="2400" dirty="0">
                <a:latin typeface="+mj-ea"/>
                <a:ea typeface="+mj-ea"/>
              </a:rPr>
              <a:t>常用的是 </a:t>
            </a:r>
            <a:r>
              <a:rPr lang="en-US" altLang="zh-CN" sz="2400" dirty="0">
                <a:latin typeface="+mj-ea"/>
                <a:ea typeface="+mj-ea"/>
              </a:rPr>
              <a:t>Sigmoid </a:t>
            </a:r>
            <a:r>
              <a:rPr lang="zh-CN" altLang="en-US" sz="2400" dirty="0">
                <a:latin typeface="+mj-ea"/>
                <a:ea typeface="+mj-ea"/>
              </a:rPr>
              <a:t>函数</a:t>
            </a:r>
            <a:r>
              <a:rPr lang="en-US" altLang="zh-CN" sz="2400" dirty="0">
                <a:latin typeface="+mj-ea"/>
                <a:ea typeface="+mj-ea"/>
              </a:rPr>
              <a:t> </a:t>
            </a:r>
          </a:p>
        </p:txBody>
      </p:sp>
      <p:sp>
        <p:nvSpPr>
          <p:cNvPr id="6" name="文本框 5">
            <a:extLst>
              <a:ext uri="{FF2B5EF4-FFF2-40B4-BE49-F238E27FC236}">
                <a16:creationId xmlns:a16="http://schemas.microsoft.com/office/drawing/2014/main" id="{95FA38A9-4E24-37D1-D203-7BBF1B8C03F2}"/>
              </a:ext>
            </a:extLst>
          </p:cNvPr>
          <p:cNvSpPr txBox="1"/>
          <p:nvPr/>
        </p:nvSpPr>
        <p:spPr>
          <a:xfrm>
            <a:off x="4374053" y="5290926"/>
            <a:ext cx="3185487" cy="369332"/>
          </a:xfrm>
          <a:prstGeom prst="rect">
            <a:avLst/>
          </a:prstGeom>
          <a:noFill/>
        </p:spPr>
        <p:txBody>
          <a:bodyPr wrap="none" rtlCol="0">
            <a:spAutoFit/>
          </a:bodyPr>
          <a:lstStyle/>
          <a:p>
            <a:r>
              <a:rPr lang="zh-CN" altLang="en-US" dirty="0">
                <a:latin typeface="+mj-ea"/>
                <a:ea typeface="+mj-ea"/>
              </a:rPr>
              <a:t>图</a:t>
            </a:r>
            <a:r>
              <a:rPr lang="en-US" altLang="zh-CN" dirty="0">
                <a:latin typeface="+mj-ea"/>
                <a:ea typeface="+mj-ea"/>
              </a:rPr>
              <a:t>3.8 </a:t>
            </a:r>
            <a:r>
              <a:rPr lang="zh-CN" altLang="en-US" dirty="0">
                <a:latin typeface="+mj-ea"/>
                <a:ea typeface="+mj-ea"/>
              </a:rPr>
              <a:t>典型的神经元激活函数</a:t>
            </a:r>
          </a:p>
        </p:txBody>
      </p:sp>
    </p:spTree>
    <p:extLst>
      <p:ext uri="{BB962C8B-B14F-4D97-AF65-F5344CB8AC3E}">
        <p14:creationId xmlns:p14="http://schemas.microsoft.com/office/powerpoint/2010/main" val="3385583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1722F1A-7BBC-7E23-DD05-184DF996FDFB}"/>
              </a:ext>
            </a:extLst>
          </p:cNvPr>
          <p:cNvSpPr>
            <a:spLocks noGrp="1"/>
          </p:cNvSpPr>
          <p:nvPr>
            <p:ph idx="1"/>
          </p:nvPr>
        </p:nvSpPr>
        <p:spPr>
          <a:xfrm>
            <a:off x="566211" y="1283591"/>
            <a:ext cx="8616950" cy="839536"/>
          </a:xfrm>
        </p:spPr>
        <p:txBody>
          <a:bodyPr>
            <a:normAutofit/>
          </a:bodyPr>
          <a:lstStyle/>
          <a:p>
            <a:pPr>
              <a:buFont typeface="Wingdings" panose="05000000000000000000" pitchFamily="2" charset="2"/>
              <a:buChar char="p"/>
            </a:pPr>
            <a:r>
              <a:rPr lang="zh-CN" altLang="en-US" b="1" dirty="0">
                <a:solidFill>
                  <a:schemeClr val="tx2"/>
                </a:solidFill>
                <a:latin typeface="+mn-ea"/>
                <a:ea typeface="+mn-ea"/>
              </a:rPr>
              <a:t> </a:t>
            </a:r>
            <a:r>
              <a:rPr lang="zh-CN" altLang="en-US" b="1" dirty="0">
                <a:solidFill>
                  <a:schemeClr val="tx2"/>
                </a:solidFill>
              </a:rPr>
              <a:t>激活函数</a:t>
            </a:r>
            <a:r>
              <a:rPr lang="en-US" altLang="zh-CN" b="1" dirty="0">
                <a:solidFill>
                  <a:schemeClr val="tx2"/>
                </a:solidFill>
              </a:rPr>
              <a:t>--Tanh</a:t>
            </a: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p:txBody>
      </p:sp>
      <p:pic>
        <p:nvPicPr>
          <p:cNvPr id="5" name="图片 4">
            <a:extLst>
              <a:ext uri="{FF2B5EF4-FFF2-40B4-BE49-F238E27FC236}">
                <a16:creationId xmlns:a16="http://schemas.microsoft.com/office/drawing/2014/main" id="{F9736231-6558-11CB-BF50-22604060CFC4}"/>
              </a:ext>
            </a:extLst>
          </p:cNvPr>
          <p:cNvPicPr>
            <a:picLocks noChangeAspect="1"/>
          </p:cNvPicPr>
          <p:nvPr/>
        </p:nvPicPr>
        <p:blipFill>
          <a:blip r:embed="rId2"/>
          <a:stretch>
            <a:fillRect/>
          </a:stretch>
        </p:blipFill>
        <p:spPr>
          <a:xfrm>
            <a:off x="1485900" y="1985420"/>
            <a:ext cx="4498001" cy="3462753"/>
          </a:xfrm>
          <a:prstGeom prst="rect">
            <a:avLst/>
          </a:prstGeom>
          <a:noFill/>
          <a:ln>
            <a:noFill/>
          </a:ln>
        </p:spPr>
      </p:pic>
      <p:sp>
        <p:nvSpPr>
          <p:cNvPr id="6" name="文本框 5">
            <a:extLst>
              <a:ext uri="{FF2B5EF4-FFF2-40B4-BE49-F238E27FC236}">
                <a16:creationId xmlns:a16="http://schemas.microsoft.com/office/drawing/2014/main" id="{90197C49-E31D-EC6C-5527-C29260D0FF3D}"/>
              </a:ext>
            </a:extLst>
          </p:cNvPr>
          <p:cNvSpPr txBox="1"/>
          <p:nvPr/>
        </p:nvSpPr>
        <p:spPr>
          <a:xfrm>
            <a:off x="6400800" y="2008773"/>
            <a:ext cx="5372100" cy="3539430"/>
          </a:xfrm>
          <a:prstGeom prst="rect">
            <a:avLst/>
          </a:prstGeom>
          <a:noFill/>
        </p:spPr>
        <p:txBody>
          <a:bodyPr wrap="square" rtlCol="0">
            <a:spAutoFit/>
          </a:bodyPr>
          <a:lstStyle/>
          <a:p>
            <a:r>
              <a:rPr lang="en-US" altLang="zh-CN" sz="2800" kern="100" dirty="0">
                <a:effectLst/>
                <a:latin typeface="+mj-ea"/>
                <a:ea typeface="+mj-ea"/>
                <a:cs typeface="Times New Roman" panose="02020603050405020304" pitchFamily="18" charset="0"/>
              </a:rPr>
              <a:t>Tanh</a:t>
            </a:r>
            <a:r>
              <a:rPr lang="zh-CN" altLang="en-US" sz="2800" kern="100" dirty="0">
                <a:effectLst/>
                <a:latin typeface="+mj-ea"/>
                <a:ea typeface="+mj-ea"/>
                <a:cs typeface="Times New Roman" panose="02020603050405020304" pitchFamily="18" charset="0"/>
              </a:rPr>
              <a:t>是双曲正切函数</a:t>
            </a:r>
            <a:endParaRPr lang="en-US" altLang="zh-CN" sz="2800" kern="100" dirty="0">
              <a:effectLst/>
              <a:latin typeface="+mj-ea"/>
              <a:ea typeface="+mj-ea"/>
              <a:cs typeface="Times New Roman" panose="02020603050405020304" pitchFamily="18" charset="0"/>
            </a:endParaRPr>
          </a:p>
          <a:p>
            <a:pPr marL="285750" indent="-285750">
              <a:buFont typeface="Arial" panose="020B0604020202020204" pitchFamily="34" charset="0"/>
              <a:buChar char="•"/>
            </a:pPr>
            <a:r>
              <a:rPr lang="en-US" altLang="zh-CN" sz="2800" kern="100" dirty="0">
                <a:effectLst/>
                <a:latin typeface="+mj-ea"/>
                <a:ea typeface="+mj-ea"/>
                <a:cs typeface="Times New Roman" panose="02020603050405020304" pitchFamily="18" charset="0"/>
              </a:rPr>
              <a:t>Tanh</a:t>
            </a:r>
            <a:r>
              <a:rPr lang="zh-CN" altLang="en-US" sz="2800" kern="100" dirty="0">
                <a:effectLst/>
                <a:latin typeface="+mj-ea"/>
                <a:ea typeface="+mj-ea"/>
                <a:cs typeface="Times New Roman" panose="02020603050405020304" pitchFamily="18" charset="0"/>
              </a:rPr>
              <a:t>函数值域为（</a:t>
            </a:r>
            <a:r>
              <a:rPr lang="en-US" altLang="zh-CN" sz="2800" kern="100" dirty="0">
                <a:effectLst/>
                <a:latin typeface="+mj-ea"/>
                <a:ea typeface="+mj-ea"/>
                <a:cs typeface="Times New Roman" panose="02020603050405020304" pitchFamily="18" charset="0"/>
              </a:rPr>
              <a:t>-1</a:t>
            </a:r>
            <a:r>
              <a:rPr lang="zh-CN" altLang="en-US" sz="2800" kern="100" dirty="0">
                <a:effectLst/>
                <a:latin typeface="+mj-ea"/>
                <a:ea typeface="+mj-ea"/>
                <a:cs typeface="Times New Roman" panose="02020603050405020304" pitchFamily="18" charset="0"/>
              </a:rPr>
              <a:t>，</a:t>
            </a:r>
            <a:r>
              <a:rPr lang="en-US" altLang="zh-CN" sz="2800" kern="100" dirty="0">
                <a:effectLst/>
                <a:latin typeface="+mj-ea"/>
                <a:ea typeface="+mj-ea"/>
                <a:cs typeface="Times New Roman" panose="02020603050405020304" pitchFamily="18" charset="0"/>
              </a:rPr>
              <a:t>1</a:t>
            </a:r>
            <a:r>
              <a:rPr lang="zh-CN" altLang="en-US" sz="2800" kern="100" dirty="0">
                <a:effectLst/>
                <a:latin typeface="+mj-ea"/>
                <a:ea typeface="+mj-ea"/>
                <a:cs typeface="Times New Roman" panose="02020603050405020304" pitchFamily="18" charset="0"/>
              </a:rPr>
              <a:t>）</a:t>
            </a:r>
            <a:endParaRPr lang="en-US" altLang="zh-CN" sz="2800" kern="100" dirty="0">
              <a:effectLst/>
              <a:latin typeface="+mj-ea"/>
              <a:ea typeface="+mj-ea"/>
              <a:cs typeface="Times New Roman" panose="02020603050405020304" pitchFamily="18" charset="0"/>
            </a:endParaRPr>
          </a:p>
          <a:p>
            <a:pPr marL="285750" indent="-285750">
              <a:buFont typeface="Arial" panose="020B0604020202020204" pitchFamily="34" charset="0"/>
              <a:buChar char="•"/>
            </a:pPr>
            <a:r>
              <a:rPr lang="zh-CN" altLang="en-US" sz="2800" kern="100" dirty="0">
                <a:effectLst/>
                <a:latin typeface="+mj-ea"/>
                <a:ea typeface="+mj-ea"/>
                <a:cs typeface="Times New Roman" panose="02020603050405020304" pitchFamily="18" charset="0"/>
              </a:rPr>
              <a:t>整个函数关于原点中心对称</a:t>
            </a:r>
            <a:endParaRPr lang="zh-CN" altLang="en-US" sz="2800" kern="100" dirty="0">
              <a:effectLst/>
              <a:latin typeface="+mj-ea"/>
              <a:ea typeface="+mj-ea"/>
            </a:endParaRPr>
          </a:p>
          <a:p>
            <a:pPr marL="285750" indent="-285750">
              <a:buFont typeface="Arial" panose="020B0604020202020204" pitchFamily="34" charset="0"/>
              <a:buChar char="•"/>
            </a:pPr>
            <a:endParaRPr lang="en-US" altLang="zh-CN" sz="2800" kern="100" dirty="0">
              <a:effectLst/>
              <a:latin typeface="+mj-ea"/>
              <a:ea typeface="+mj-ea"/>
              <a:cs typeface="Times New Roman" panose="02020603050405020304" pitchFamily="18" charset="0"/>
            </a:endParaRPr>
          </a:p>
          <a:p>
            <a:pPr marL="285750" indent="-285750">
              <a:buFont typeface="Arial" panose="020B0604020202020204" pitchFamily="34" charset="0"/>
              <a:buChar char="•"/>
            </a:pPr>
            <a:r>
              <a:rPr lang="zh-CN" altLang="en-US" sz="2800" kern="100" dirty="0">
                <a:effectLst/>
                <a:latin typeface="+mj-ea"/>
                <a:ea typeface="+mj-ea"/>
                <a:cs typeface="Times New Roman" panose="02020603050405020304" pitchFamily="18" charset="0"/>
              </a:rPr>
              <a:t>形成的曲线比较平滑，梯度较小，因此，不利于反向求导。</a:t>
            </a:r>
            <a:endParaRPr lang="en-US" altLang="zh-CN" sz="2800" kern="100" dirty="0">
              <a:effectLst/>
              <a:latin typeface="+mj-ea"/>
              <a:ea typeface="+mj-ea"/>
              <a:cs typeface="Times New Roman" panose="02020603050405020304" pitchFamily="18" charset="0"/>
            </a:endParaRPr>
          </a:p>
          <a:p>
            <a:pPr marL="285750" indent="-285750">
              <a:buFont typeface="Arial" panose="020B0604020202020204" pitchFamily="34" charset="0"/>
              <a:buChar char="•"/>
            </a:pPr>
            <a:r>
              <a:rPr lang="zh-CN" altLang="en-US" sz="2800" kern="100" dirty="0">
                <a:effectLst/>
                <a:latin typeface="+mj-ea"/>
                <a:ea typeface="+mj-ea"/>
                <a:cs typeface="Times New Roman" panose="02020603050405020304" pitchFamily="18" charset="0"/>
              </a:rPr>
              <a:t>包含指数级运算，计算量庞大。</a:t>
            </a:r>
            <a:endParaRPr lang="en-US" altLang="zh-CN" sz="2800" kern="100" dirty="0">
              <a:latin typeface="+mj-ea"/>
              <a:ea typeface="+mj-ea"/>
              <a:cs typeface="Times New Roman" panose="02020603050405020304" pitchFamily="18" charset="0"/>
            </a:endParaRPr>
          </a:p>
          <a:p>
            <a:endParaRPr lang="zh-CN" altLang="en-US" sz="2800" dirty="0">
              <a:latin typeface="+mj-ea"/>
              <a:ea typeface="+mj-ea"/>
            </a:endParaRPr>
          </a:p>
        </p:txBody>
      </p:sp>
      <p:sp>
        <p:nvSpPr>
          <p:cNvPr id="7" name="标题 1">
            <a:extLst>
              <a:ext uri="{FF2B5EF4-FFF2-40B4-BE49-F238E27FC236}">
                <a16:creationId xmlns:a16="http://schemas.microsoft.com/office/drawing/2014/main" id="{0D9FD6B8-13A5-4A31-0880-63D148F37495}"/>
              </a:ext>
            </a:extLst>
          </p:cNvPr>
          <p:cNvSpPr>
            <a:spLocks noGrp="1"/>
          </p:cNvSpPr>
          <p:nvPr>
            <p:ph type="title"/>
          </p:nvPr>
        </p:nvSpPr>
        <p:spPr>
          <a:xfrm>
            <a:off x="660400" y="152802"/>
            <a:ext cx="10863262" cy="677863"/>
          </a:xfrm>
        </p:spPr>
        <p:txBody>
          <a:bodyPr/>
          <a:lstStyle/>
          <a:p>
            <a:pPr algn="l"/>
            <a:r>
              <a:rPr lang="zh-CN" altLang="en-US" dirty="0">
                <a:solidFill>
                  <a:schemeClr val="tx1"/>
                </a:solidFill>
              </a:rPr>
              <a:t>神经元模型</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DB03C93-589B-3F25-FD37-5D61D2C00378}"/>
                  </a:ext>
                </a:extLst>
              </p:cNvPr>
              <p:cNvSpPr txBox="1"/>
              <p:nvPr/>
            </p:nvSpPr>
            <p:spPr>
              <a:xfrm>
                <a:off x="3058194" y="5407437"/>
                <a:ext cx="2263123" cy="5604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tanh</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𝑥</m:t>
                              </m:r>
                            </m:sup>
                          </m:sSup>
                        </m:num>
                        <m:den>
                          <m:r>
                            <a:rPr lang="en-US" altLang="zh-CN" i="1">
                              <a:latin typeface="Cambria Math" panose="02040503050406030204" pitchFamily="18" charset="0"/>
                            </a:rPr>
                            <m:t>1</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𝑥</m:t>
                              </m:r>
                            </m:sup>
                          </m:sSup>
                        </m:den>
                      </m:f>
                    </m:oMath>
                  </m:oMathPara>
                </a14:m>
                <a:endParaRPr lang="zh-CN" altLang="en-US" dirty="0"/>
              </a:p>
            </p:txBody>
          </p:sp>
        </mc:Choice>
        <mc:Fallback xmlns="">
          <p:sp>
            <p:nvSpPr>
              <p:cNvPr id="2" name="文本框 1">
                <a:extLst>
                  <a:ext uri="{FF2B5EF4-FFF2-40B4-BE49-F238E27FC236}">
                    <a16:creationId xmlns:a16="http://schemas.microsoft.com/office/drawing/2014/main" id="{1DB03C93-589B-3F25-FD37-5D61D2C00378}"/>
                  </a:ext>
                </a:extLst>
              </p:cNvPr>
              <p:cNvSpPr txBox="1">
                <a:spLocks noRot="1" noChangeAspect="1" noMove="1" noResize="1" noEditPoints="1" noAdjustHandles="1" noChangeArrowheads="1" noChangeShapeType="1" noTextEdit="1"/>
              </p:cNvSpPr>
              <p:nvPr/>
            </p:nvSpPr>
            <p:spPr>
              <a:xfrm>
                <a:off x="3058194" y="5407437"/>
                <a:ext cx="2263123" cy="56041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386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DFCFE14-6799-3F40-470E-89426EE1E09F}"/>
              </a:ext>
            </a:extLst>
          </p:cNvPr>
          <p:cNvPicPr>
            <a:picLocks noChangeAspect="1"/>
          </p:cNvPicPr>
          <p:nvPr/>
        </p:nvPicPr>
        <p:blipFill>
          <a:blip r:embed="rId2"/>
          <a:stretch>
            <a:fillRect/>
          </a:stretch>
        </p:blipFill>
        <p:spPr>
          <a:xfrm>
            <a:off x="1436739" y="2033393"/>
            <a:ext cx="4130714" cy="3293039"/>
          </a:xfrm>
          <a:prstGeom prst="rect">
            <a:avLst/>
          </a:prstGeom>
          <a:noFill/>
          <a:ln>
            <a:noFill/>
          </a:ln>
        </p:spPr>
      </p:pic>
      <p:sp>
        <p:nvSpPr>
          <p:cNvPr id="6" name="文本框 5">
            <a:extLst>
              <a:ext uri="{FF2B5EF4-FFF2-40B4-BE49-F238E27FC236}">
                <a16:creationId xmlns:a16="http://schemas.microsoft.com/office/drawing/2014/main" id="{228C0ABC-93C8-743B-67BC-C51A4B81CC0D}"/>
              </a:ext>
            </a:extLst>
          </p:cNvPr>
          <p:cNvSpPr txBox="1"/>
          <p:nvPr/>
        </p:nvSpPr>
        <p:spPr>
          <a:xfrm>
            <a:off x="5886079" y="2033393"/>
            <a:ext cx="5739709" cy="3416320"/>
          </a:xfrm>
          <a:prstGeom prst="rect">
            <a:avLst/>
          </a:prstGeom>
          <a:noFill/>
        </p:spPr>
        <p:txBody>
          <a:bodyPr wrap="square">
            <a:spAutoFit/>
          </a:bodyPr>
          <a:lstStyle/>
          <a:p>
            <a:pPr marL="0" marR="0" algn="just">
              <a:spcBef>
                <a:spcPts val="0"/>
              </a:spcBef>
              <a:spcAft>
                <a:spcPts val="0"/>
              </a:spcAft>
            </a:pPr>
            <a:r>
              <a:rPr lang="en-US" altLang="zh-CN" sz="2400" kern="100" dirty="0" err="1">
                <a:effectLst/>
                <a:latin typeface="+mj-ea"/>
                <a:ea typeface="+mj-ea"/>
                <a:cs typeface="Times New Roman" panose="02020603050405020304" pitchFamily="18" charset="0"/>
              </a:rPr>
              <a:t>ReLU</a:t>
            </a:r>
            <a:r>
              <a:rPr lang="zh-CN" altLang="en-US" sz="2400" kern="100" dirty="0">
                <a:effectLst/>
                <a:latin typeface="+mj-ea"/>
                <a:ea typeface="+mj-ea"/>
                <a:cs typeface="Times New Roman" panose="02020603050405020304" pitchFamily="18" charset="0"/>
              </a:rPr>
              <a:t>函数</a:t>
            </a:r>
            <a:endParaRPr lang="en-US" altLang="zh-CN" sz="2400" kern="100" dirty="0">
              <a:effectLst/>
              <a:latin typeface="+mj-ea"/>
              <a:ea typeface="+mj-ea"/>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zh-CN" altLang="en-US" sz="2400" kern="100" dirty="0">
                <a:effectLst/>
                <a:latin typeface="+mj-ea"/>
                <a:ea typeface="+mj-ea"/>
                <a:cs typeface="Times New Roman" panose="02020603050405020304" pitchFamily="18" charset="0"/>
              </a:rPr>
              <a:t>计算速度较快，收敛速度也很快。</a:t>
            </a:r>
            <a:endParaRPr lang="en-US" altLang="zh-CN" sz="2400" kern="100" dirty="0">
              <a:latin typeface="+mj-ea"/>
              <a:ea typeface="+mj-ea"/>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en-US" altLang="zh-CN" sz="2400" kern="100" dirty="0">
                <a:effectLst/>
                <a:latin typeface="+mj-ea"/>
                <a:ea typeface="+mj-ea"/>
                <a:cs typeface="Times New Roman" panose="02020603050405020304" pitchFamily="18" charset="0"/>
              </a:rPr>
              <a:t>Sigmoid</a:t>
            </a:r>
            <a:r>
              <a:rPr lang="zh-CN" altLang="en-US" sz="2400" kern="100" dirty="0">
                <a:effectLst/>
                <a:latin typeface="+mj-ea"/>
                <a:ea typeface="+mj-ea"/>
                <a:cs typeface="Times New Roman" panose="02020603050405020304" pitchFamily="18" charset="0"/>
              </a:rPr>
              <a:t>与</a:t>
            </a:r>
            <a:r>
              <a:rPr lang="en-US" altLang="zh-CN" sz="2400" kern="100" dirty="0">
                <a:effectLst/>
                <a:latin typeface="+mj-ea"/>
                <a:ea typeface="+mj-ea"/>
                <a:cs typeface="Times New Roman" panose="02020603050405020304" pitchFamily="18" charset="0"/>
              </a:rPr>
              <a:t>Tanh</a:t>
            </a:r>
            <a:r>
              <a:rPr lang="zh-CN" altLang="en-US" sz="2400" kern="100" dirty="0">
                <a:effectLst/>
                <a:latin typeface="+mj-ea"/>
                <a:ea typeface="+mj-ea"/>
                <a:cs typeface="Times New Roman" panose="02020603050405020304" pitchFamily="18" charset="0"/>
              </a:rPr>
              <a:t>会发生梯度消失现象，</a:t>
            </a:r>
            <a:r>
              <a:rPr lang="en-US" altLang="zh-CN" sz="2400" kern="100" dirty="0" err="1">
                <a:effectLst/>
                <a:latin typeface="+mj-ea"/>
                <a:ea typeface="+mj-ea"/>
                <a:cs typeface="Times New Roman" panose="02020603050405020304" pitchFamily="18" charset="0"/>
              </a:rPr>
              <a:t>ReLU</a:t>
            </a:r>
            <a:r>
              <a:rPr lang="zh-CN" altLang="en-US" sz="2400" kern="100" dirty="0">
                <a:effectLst/>
                <a:latin typeface="+mj-ea"/>
                <a:ea typeface="+mj-ea"/>
                <a:cs typeface="Times New Roman" panose="02020603050405020304" pitchFamily="18" charset="0"/>
              </a:rPr>
              <a:t>解决了这一问题</a:t>
            </a:r>
            <a:endParaRPr lang="en-US" altLang="zh-CN" sz="2400" kern="100" dirty="0">
              <a:effectLst/>
              <a:latin typeface="+mj-ea"/>
              <a:ea typeface="+mj-ea"/>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endParaRPr lang="en-US" altLang="zh-CN" sz="2400" kern="100" dirty="0">
              <a:latin typeface="+mj-ea"/>
              <a:ea typeface="+mj-ea"/>
            </a:endParaRPr>
          </a:p>
          <a:p>
            <a:pPr marL="285750" marR="0" indent="-285750" algn="just">
              <a:spcBef>
                <a:spcPts val="0"/>
              </a:spcBef>
              <a:spcAft>
                <a:spcPts val="0"/>
              </a:spcAft>
              <a:buFont typeface="Arial" panose="020B0604020202020204" pitchFamily="34" charset="0"/>
              <a:buChar char="•"/>
            </a:pPr>
            <a:r>
              <a:rPr lang="zh-CN" altLang="en-US" sz="2400" kern="100" dirty="0">
                <a:effectLst/>
                <a:latin typeface="+mj-ea"/>
                <a:ea typeface="+mj-ea"/>
                <a:cs typeface="Times New Roman" panose="02020603050405020304" pitchFamily="18" charset="0"/>
              </a:rPr>
              <a:t>有一些神经元永远不会被激活，将这些神经元命名为死神经元（</a:t>
            </a:r>
            <a:r>
              <a:rPr lang="en-US" altLang="zh-CN" sz="2400" kern="100" dirty="0">
                <a:effectLst/>
                <a:latin typeface="+mj-ea"/>
                <a:ea typeface="+mj-ea"/>
                <a:cs typeface="Times New Roman" panose="02020603050405020304" pitchFamily="18" charset="0"/>
              </a:rPr>
              <a:t>Dead Neurons</a:t>
            </a:r>
            <a:r>
              <a:rPr lang="zh-CN" altLang="en-US" sz="2400" kern="100" dirty="0">
                <a:effectLst/>
                <a:latin typeface="+mj-ea"/>
                <a:ea typeface="+mj-ea"/>
                <a:cs typeface="Times New Roman" panose="02020603050405020304" pitchFamily="18" charset="0"/>
              </a:rPr>
              <a:t>），进而会导致相应的参数不能更新。</a:t>
            </a:r>
            <a:endParaRPr lang="zh-CN" altLang="en-US" sz="2400" kern="100" dirty="0">
              <a:effectLst/>
              <a:latin typeface="+mj-ea"/>
              <a:ea typeface="+mj-ea"/>
            </a:endParaRPr>
          </a:p>
        </p:txBody>
      </p:sp>
      <p:sp>
        <p:nvSpPr>
          <p:cNvPr id="7" name="标题 1">
            <a:extLst>
              <a:ext uri="{FF2B5EF4-FFF2-40B4-BE49-F238E27FC236}">
                <a16:creationId xmlns:a16="http://schemas.microsoft.com/office/drawing/2014/main" id="{09B2D07C-251C-FB75-1EF3-477B11573D4B}"/>
              </a:ext>
            </a:extLst>
          </p:cNvPr>
          <p:cNvSpPr>
            <a:spLocks noGrp="1"/>
          </p:cNvSpPr>
          <p:nvPr>
            <p:ph type="title"/>
          </p:nvPr>
        </p:nvSpPr>
        <p:spPr>
          <a:xfrm>
            <a:off x="685800" y="152802"/>
            <a:ext cx="10837862" cy="677863"/>
          </a:xfrm>
        </p:spPr>
        <p:txBody>
          <a:bodyPr/>
          <a:lstStyle/>
          <a:p>
            <a:pPr algn="l"/>
            <a:r>
              <a:rPr lang="zh-CN" altLang="en-US" dirty="0">
                <a:solidFill>
                  <a:schemeClr val="tx1"/>
                </a:solidFill>
              </a:rPr>
              <a:t>神经元模型</a:t>
            </a:r>
          </a:p>
        </p:txBody>
      </p:sp>
      <p:sp>
        <p:nvSpPr>
          <p:cNvPr id="8" name="内容占位符 2">
            <a:extLst>
              <a:ext uri="{FF2B5EF4-FFF2-40B4-BE49-F238E27FC236}">
                <a16:creationId xmlns:a16="http://schemas.microsoft.com/office/drawing/2014/main" id="{E5102BA7-10EB-48A6-8502-C89525221122}"/>
              </a:ext>
            </a:extLst>
          </p:cNvPr>
          <p:cNvSpPr>
            <a:spLocks noGrp="1"/>
          </p:cNvSpPr>
          <p:nvPr>
            <p:ph idx="1"/>
          </p:nvPr>
        </p:nvSpPr>
        <p:spPr>
          <a:xfrm>
            <a:off x="566211" y="1283591"/>
            <a:ext cx="8616950" cy="839536"/>
          </a:xfrm>
        </p:spPr>
        <p:txBody>
          <a:bodyPr>
            <a:normAutofit/>
          </a:bodyPr>
          <a:lstStyle/>
          <a:p>
            <a:pPr>
              <a:buFont typeface="Wingdings" panose="05000000000000000000" pitchFamily="2" charset="2"/>
              <a:buChar char="p"/>
            </a:pPr>
            <a:r>
              <a:rPr lang="zh-CN" altLang="en-US" b="1" dirty="0">
                <a:solidFill>
                  <a:schemeClr val="tx2"/>
                </a:solidFill>
              </a:rPr>
              <a:t> 激活函数</a:t>
            </a:r>
            <a:r>
              <a:rPr lang="en-US" altLang="zh-CN" b="1" dirty="0">
                <a:solidFill>
                  <a:schemeClr val="tx2"/>
                </a:solidFill>
              </a:rPr>
              <a:t>--</a:t>
            </a:r>
            <a:r>
              <a:rPr lang="en-US" altLang="zh-CN" b="1" dirty="0" err="1">
                <a:solidFill>
                  <a:schemeClr val="tx2"/>
                </a:solidFill>
              </a:rPr>
              <a:t>ReLU</a:t>
            </a:r>
            <a:endParaRPr lang="en-US" altLang="zh-CN" b="1" dirty="0">
              <a:solidFill>
                <a:schemeClr val="tx2"/>
              </a:solidFill>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30FF210-0E04-129B-5361-58B1A9E71958}"/>
                  </a:ext>
                </a:extLst>
              </p:cNvPr>
              <p:cNvSpPr txBox="1"/>
              <p:nvPr/>
            </p:nvSpPr>
            <p:spPr>
              <a:xfrm>
                <a:off x="2187297" y="5334712"/>
                <a:ext cx="3380156"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𝑅𝑒𝐿𝑈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e>
                          </m:eqArr>
                        </m:e>
                      </m:d>
                    </m:oMath>
                  </m:oMathPara>
                </a14:m>
                <a:endParaRPr lang="zh-CN" altLang="en-US" dirty="0"/>
              </a:p>
            </p:txBody>
          </p:sp>
        </mc:Choice>
        <mc:Fallback xmlns="">
          <p:sp>
            <p:nvSpPr>
              <p:cNvPr id="5" name="文本框 4">
                <a:extLst>
                  <a:ext uri="{FF2B5EF4-FFF2-40B4-BE49-F238E27FC236}">
                    <a16:creationId xmlns:a16="http://schemas.microsoft.com/office/drawing/2014/main" id="{830FF210-0E04-129B-5361-58B1A9E71958}"/>
                  </a:ext>
                </a:extLst>
              </p:cNvPr>
              <p:cNvSpPr txBox="1">
                <a:spLocks noRot="1" noChangeAspect="1" noMove="1" noResize="1" noEditPoints="1" noAdjustHandles="1" noChangeArrowheads="1" noChangeShapeType="1" noTextEdit="1"/>
              </p:cNvSpPr>
              <p:nvPr/>
            </p:nvSpPr>
            <p:spPr>
              <a:xfrm>
                <a:off x="2187297" y="5334712"/>
                <a:ext cx="3380156" cy="617861"/>
              </a:xfrm>
              <a:prstGeom prst="rect">
                <a:avLst/>
              </a:prstGeom>
              <a:blipFill>
                <a:blip r:embed="rId3"/>
                <a:stretch>
                  <a:fillRect b="-9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6521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A94B6F-3507-0732-35AC-BD821AFF75ED}"/>
              </a:ext>
            </a:extLst>
          </p:cNvPr>
          <p:cNvPicPr>
            <a:picLocks noChangeAspect="1"/>
          </p:cNvPicPr>
          <p:nvPr/>
        </p:nvPicPr>
        <p:blipFill>
          <a:blip r:embed="rId3"/>
          <a:srcRect l="3976" t="50"/>
          <a:stretch>
            <a:fillRect/>
          </a:stretch>
        </p:blipFill>
        <p:spPr>
          <a:xfrm>
            <a:off x="1384300" y="2152332"/>
            <a:ext cx="3879992" cy="3182670"/>
          </a:xfrm>
          <a:prstGeom prst="rect">
            <a:avLst/>
          </a:prstGeom>
          <a:noFill/>
          <a:ln>
            <a:noFill/>
          </a:ln>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1369FC5-6017-F071-6AE1-77545EFAE9BE}"/>
                  </a:ext>
                </a:extLst>
              </p:cNvPr>
              <p:cNvSpPr txBox="1"/>
              <p:nvPr/>
            </p:nvSpPr>
            <p:spPr>
              <a:xfrm>
                <a:off x="5722830" y="2832468"/>
                <a:ext cx="6094520" cy="1815882"/>
              </a:xfrm>
              <a:prstGeom prst="rect">
                <a:avLst/>
              </a:prstGeom>
              <a:noFill/>
            </p:spPr>
            <p:txBody>
              <a:bodyPr wrap="square">
                <a:spAutoFit/>
              </a:bodyPr>
              <a:lstStyle/>
              <a:p>
                <a:pPr marL="0" marR="0" algn="just">
                  <a:spcBef>
                    <a:spcPts val="0"/>
                  </a:spcBef>
                  <a:spcAft>
                    <a:spcPts val="0"/>
                  </a:spcAft>
                </a:pPr>
                <a:r>
                  <a:rPr lang="en-US" altLang="zh-CN" sz="2800" kern="100" dirty="0">
                    <a:effectLst/>
                    <a:latin typeface="+mj-ea"/>
                    <a:ea typeface="+mj-ea"/>
                    <a:cs typeface="Times New Roman" panose="02020603050405020304" pitchFamily="18" charset="0"/>
                  </a:rPr>
                  <a:t>Leaky </a:t>
                </a:r>
                <a:r>
                  <a:rPr lang="en-US" altLang="zh-CN" sz="2800" kern="100" dirty="0" err="1">
                    <a:effectLst/>
                    <a:latin typeface="+mj-ea"/>
                    <a:ea typeface="+mj-ea"/>
                    <a:cs typeface="Times New Roman" panose="02020603050405020304" pitchFamily="18" charset="0"/>
                  </a:rPr>
                  <a:t>ReLU</a:t>
                </a:r>
                <a:r>
                  <a:rPr lang="zh-CN" altLang="en-US" sz="2800" kern="100" dirty="0">
                    <a:effectLst/>
                    <a:latin typeface="+mj-ea"/>
                    <a:ea typeface="+mj-ea"/>
                    <a:cs typeface="Times New Roman" panose="02020603050405020304" pitchFamily="18" charset="0"/>
                  </a:rPr>
                  <a:t>函数中，较小的参数</a:t>
                </a:r>
                <a:r>
                  <a:rPr lang="en-US" altLang="zh-CN" sz="2800" kern="100" dirty="0">
                    <a:effectLst/>
                    <a:latin typeface="+mj-ea"/>
                    <a:ea typeface="+mj-ea"/>
                  </a:rPr>
                  <a:t>α</a:t>
                </a:r>
                <a:r>
                  <a:rPr lang="zh-CN" altLang="en-US" sz="2800" kern="100" dirty="0">
                    <a:effectLst/>
                    <a:latin typeface="+mj-ea"/>
                    <a:ea typeface="+mj-ea"/>
                    <a:cs typeface="Times New Roman" panose="02020603050405020304" pitchFamily="18" charset="0"/>
                  </a:rPr>
                  <a:t>用来调整当</a:t>
                </a:r>
                <a14:m>
                  <m:oMath xmlns:m="http://schemas.openxmlformats.org/officeDocument/2006/math">
                    <m:r>
                      <a:rPr lang="en-US" altLang="zh-CN" sz="2800" i="1" kern="100" dirty="0" smtClean="0">
                        <a:effectLst/>
                        <a:latin typeface="Cambria Math" panose="02040503050406030204" pitchFamily="18" charset="0"/>
                        <a:ea typeface="+mj-ea"/>
                        <a:cs typeface="Times New Roman" panose="02020603050405020304" pitchFamily="18" charset="0"/>
                      </a:rPr>
                      <m:t>𝑥</m:t>
                    </m:r>
                    <m:r>
                      <a:rPr lang="en-US" altLang="zh-CN" sz="2800" i="1" kern="100" dirty="0" smtClean="0">
                        <a:effectLst/>
                        <a:latin typeface="Cambria Math" panose="02040503050406030204" pitchFamily="18" charset="0"/>
                        <a:ea typeface="+mj-ea"/>
                        <a:cs typeface="Times New Roman" panose="02020603050405020304" pitchFamily="18" charset="0"/>
                      </a:rPr>
                      <m:t>&lt;0</m:t>
                    </m:r>
                  </m:oMath>
                </a14:m>
                <a:r>
                  <a:rPr lang="zh-CN" altLang="en-US" sz="2800" kern="100" dirty="0">
                    <a:effectLst/>
                    <a:latin typeface="+mj-ea"/>
                    <a:ea typeface="+mj-ea"/>
                    <a:cs typeface="Times New Roman" panose="02020603050405020304" pitchFamily="18" charset="0"/>
                  </a:rPr>
                  <a:t>时的梯度，使梯度不为</a:t>
                </a:r>
                <a:r>
                  <a:rPr lang="en-US" altLang="zh-CN" sz="2800" kern="100" dirty="0">
                    <a:effectLst/>
                    <a:latin typeface="+mj-ea"/>
                    <a:ea typeface="+mj-ea"/>
                    <a:cs typeface="Times New Roman" panose="02020603050405020304" pitchFamily="18" charset="0"/>
                  </a:rPr>
                  <a:t>0</a:t>
                </a:r>
                <a:r>
                  <a:rPr lang="zh-CN" altLang="en-US" sz="2800" kern="100" dirty="0">
                    <a:effectLst/>
                    <a:latin typeface="+mj-ea"/>
                    <a:ea typeface="+mj-ea"/>
                    <a:cs typeface="Times New Roman" panose="02020603050405020304" pitchFamily="18" charset="0"/>
                  </a:rPr>
                  <a:t>，解决了</a:t>
                </a:r>
                <a:r>
                  <a:rPr lang="en-US" altLang="zh-CN" sz="2800" kern="100" dirty="0" err="1">
                    <a:effectLst/>
                    <a:latin typeface="+mj-ea"/>
                    <a:ea typeface="+mj-ea"/>
                    <a:cs typeface="Times New Roman" panose="02020603050405020304" pitchFamily="18" charset="0"/>
                  </a:rPr>
                  <a:t>ReLU</a:t>
                </a:r>
                <a:r>
                  <a:rPr lang="zh-CN" altLang="en-US" sz="2800" kern="100" dirty="0">
                    <a:effectLst/>
                    <a:latin typeface="+mj-ea"/>
                    <a:ea typeface="+mj-ea"/>
                    <a:cs typeface="Times New Roman" panose="02020603050405020304" pitchFamily="18" charset="0"/>
                  </a:rPr>
                  <a:t>中存在的死神经元问题，更好的保证神经网络的训练。</a:t>
                </a:r>
                <a:endParaRPr lang="zh-CN" altLang="en-US" sz="2800" kern="100" dirty="0">
                  <a:effectLst/>
                  <a:latin typeface="+mj-ea"/>
                  <a:ea typeface="+mj-ea"/>
                </a:endParaRPr>
              </a:p>
            </p:txBody>
          </p:sp>
        </mc:Choice>
        <mc:Fallback>
          <p:sp>
            <p:nvSpPr>
              <p:cNvPr id="6" name="文本框 5">
                <a:extLst>
                  <a:ext uri="{FF2B5EF4-FFF2-40B4-BE49-F238E27FC236}">
                    <a16:creationId xmlns:a16="http://schemas.microsoft.com/office/drawing/2014/main" id="{71369FC5-6017-F071-6AE1-77545EFAE9BE}"/>
                  </a:ext>
                </a:extLst>
              </p:cNvPr>
              <p:cNvSpPr txBox="1">
                <a:spLocks noRot="1" noChangeAspect="1" noMove="1" noResize="1" noEditPoints="1" noAdjustHandles="1" noChangeArrowheads="1" noChangeShapeType="1" noTextEdit="1"/>
              </p:cNvSpPr>
              <p:nvPr/>
            </p:nvSpPr>
            <p:spPr>
              <a:xfrm>
                <a:off x="5722830" y="2832468"/>
                <a:ext cx="6094520" cy="1815882"/>
              </a:xfrm>
              <a:prstGeom prst="rect">
                <a:avLst/>
              </a:prstGeom>
              <a:blipFill>
                <a:blip r:embed="rId4"/>
                <a:stretch>
                  <a:fillRect l="-2100" t="-3691" r="-2000" b="-8389"/>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11CE511C-4EB8-2F67-0F9E-8AE433739F30}"/>
              </a:ext>
            </a:extLst>
          </p:cNvPr>
          <p:cNvSpPr>
            <a:spLocks noGrp="1"/>
          </p:cNvSpPr>
          <p:nvPr>
            <p:ph type="title"/>
          </p:nvPr>
        </p:nvSpPr>
        <p:spPr>
          <a:xfrm>
            <a:off x="673100" y="152802"/>
            <a:ext cx="10850562" cy="677863"/>
          </a:xfrm>
        </p:spPr>
        <p:txBody>
          <a:bodyPr/>
          <a:lstStyle/>
          <a:p>
            <a:pPr algn="l"/>
            <a:r>
              <a:rPr lang="zh-CN" altLang="en-US" dirty="0">
                <a:solidFill>
                  <a:schemeClr val="tx1"/>
                </a:solidFill>
              </a:rPr>
              <a:t>神经元模型</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9780D0F0-93EE-3201-17DB-CC0E3136BD25}"/>
                  </a:ext>
                </a:extLst>
              </p:cNvPr>
              <p:cNvSpPr txBox="1"/>
              <p:nvPr/>
            </p:nvSpPr>
            <p:spPr>
              <a:xfrm>
                <a:off x="1720780" y="5335002"/>
                <a:ext cx="3043462"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𝐿𝑒𝑎𝑘𝑦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𝑅𝑒𝐿𝑈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m:rPr>
                                  <m:nor/>
                                </m:rPr>
                                <a:rPr lang="en-US" altLang="zh-CN" kern="100" dirty="0">
                                  <a:latin typeface="+mj-ea"/>
                                </a:rPr>
                                <m:t>α</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e>
                          </m:eqArr>
                        </m:e>
                      </m:d>
                    </m:oMath>
                  </m:oMathPara>
                </a14:m>
                <a:endParaRPr lang="zh-CN" altLang="en-US" dirty="0"/>
              </a:p>
            </p:txBody>
          </p:sp>
        </mc:Choice>
        <mc:Fallback>
          <p:sp>
            <p:nvSpPr>
              <p:cNvPr id="2" name="文本框 1">
                <a:extLst>
                  <a:ext uri="{FF2B5EF4-FFF2-40B4-BE49-F238E27FC236}">
                    <a16:creationId xmlns:a16="http://schemas.microsoft.com/office/drawing/2014/main" id="{9780D0F0-93EE-3201-17DB-CC0E3136BD25}"/>
                  </a:ext>
                </a:extLst>
              </p:cNvPr>
              <p:cNvSpPr txBox="1">
                <a:spLocks noRot="1" noChangeAspect="1" noMove="1" noResize="1" noEditPoints="1" noAdjustHandles="1" noChangeArrowheads="1" noChangeShapeType="1" noTextEdit="1"/>
              </p:cNvSpPr>
              <p:nvPr/>
            </p:nvSpPr>
            <p:spPr>
              <a:xfrm>
                <a:off x="1720780" y="5335002"/>
                <a:ext cx="3043462" cy="617861"/>
              </a:xfrm>
              <a:prstGeom prst="rect">
                <a:avLst/>
              </a:prstGeom>
              <a:blipFill>
                <a:blip r:embed="rId5"/>
                <a:stretch>
                  <a:fillRect/>
                </a:stretch>
              </a:blipFill>
            </p:spPr>
            <p:txBody>
              <a:bodyPr/>
              <a:lstStyle/>
              <a:p>
                <a:r>
                  <a:rPr lang="zh-CN" altLang="en-US">
                    <a:noFill/>
                  </a:rPr>
                  <a:t> </a:t>
                </a:r>
              </a:p>
            </p:txBody>
          </p:sp>
        </mc:Fallback>
      </mc:AlternateContent>
      <p:sp>
        <p:nvSpPr>
          <p:cNvPr id="5" name="内容占位符 4">
            <a:extLst>
              <a:ext uri="{FF2B5EF4-FFF2-40B4-BE49-F238E27FC236}">
                <a16:creationId xmlns:a16="http://schemas.microsoft.com/office/drawing/2014/main" id="{D783441C-2D81-21D4-E404-0982F29647A0}"/>
              </a:ext>
            </a:extLst>
          </p:cNvPr>
          <p:cNvSpPr>
            <a:spLocks noGrp="1"/>
          </p:cNvSpPr>
          <p:nvPr>
            <p:ph idx="1"/>
          </p:nvPr>
        </p:nvSpPr>
        <p:spPr>
          <a:xfrm>
            <a:off x="293688" y="1452882"/>
            <a:ext cx="11523662" cy="581192"/>
          </a:xfrm>
        </p:spPr>
        <p:txBody>
          <a:bodyPr/>
          <a:lstStyle/>
          <a:p>
            <a:pPr>
              <a:buFont typeface="Wingdings" panose="05000000000000000000" pitchFamily="2" charset="2"/>
              <a:buChar char="p"/>
            </a:pPr>
            <a:r>
              <a:rPr lang="zh-CN" altLang="en-US" b="1" dirty="0">
                <a:solidFill>
                  <a:schemeClr val="tx2"/>
                </a:solidFill>
                <a:latin typeface="+mn-ea"/>
                <a:ea typeface="+mn-ea"/>
              </a:rPr>
              <a:t> </a:t>
            </a:r>
            <a:r>
              <a:rPr lang="zh-CN" altLang="en-US" b="1" dirty="0">
                <a:solidFill>
                  <a:schemeClr val="tx2"/>
                </a:solidFill>
              </a:rPr>
              <a:t>激活函数</a:t>
            </a:r>
            <a:r>
              <a:rPr lang="en-US" altLang="zh-CN" b="1" dirty="0">
                <a:solidFill>
                  <a:schemeClr val="tx2"/>
                </a:solidFill>
              </a:rPr>
              <a:t>-- Leaky </a:t>
            </a:r>
            <a:r>
              <a:rPr lang="en-US" altLang="zh-CN" b="1" dirty="0" err="1">
                <a:solidFill>
                  <a:schemeClr val="tx2"/>
                </a:solidFill>
              </a:rPr>
              <a:t>ReLU</a:t>
            </a:r>
            <a:endParaRPr lang="en-US" altLang="zh-CN" b="1" dirty="0">
              <a:solidFill>
                <a:schemeClr val="tx2"/>
              </a:solidFill>
            </a:endParaRPr>
          </a:p>
          <a:p>
            <a:pPr marL="0" indent="0">
              <a:buNone/>
            </a:pPr>
            <a:endParaRPr lang="zh-CN" altLang="en-US" dirty="0"/>
          </a:p>
        </p:txBody>
      </p:sp>
    </p:spTree>
    <p:extLst>
      <p:ext uri="{BB962C8B-B14F-4D97-AF65-F5344CB8AC3E}">
        <p14:creationId xmlns:p14="http://schemas.microsoft.com/office/powerpoint/2010/main" val="2213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37957" y="2794671"/>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736600" y="164877"/>
            <a:ext cx="10787062" cy="677863"/>
          </a:xfrm>
        </p:spPr>
        <p:txBody>
          <a:bodyPr/>
          <a:lstStyle/>
          <a:p>
            <a:pPr algn="l" eaLnBrk="1" hangingPunct="1"/>
            <a:r>
              <a:rPr lang="zh-CN" altLang="en-US" dirty="0">
                <a:solidFill>
                  <a:schemeClr val="tx1"/>
                </a:solidFill>
              </a:rPr>
              <a:t>感知机</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15"/>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03    </a:t>
              </a:r>
              <a:r>
                <a:rPr lang="zh-CN" altLang="en-US" sz="3600" dirty="0">
                  <a:solidFill>
                    <a:schemeClr val="bg1"/>
                  </a:solidFill>
                  <a:latin typeface="Impact" panose="020B0806030902050204" pitchFamily="34" charset="0"/>
                  <a:ea typeface="微软雅黑" panose="020B0503020204020204" charset="-122"/>
                </a:rPr>
                <a:t>感知机</a:t>
              </a:r>
              <a:r>
                <a:rPr lang="en-US" altLang="zh-CN" sz="3600" dirty="0">
                  <a:solidFill>
                    <a:schemeClr val="bg1"/>
                  </a:solidFill>
                  <a:latin typeface="Impact" panose="020B0806030902050204" pitchFamily="34" charset="0"/>
                  <a:ea typeface="微软雅黑" panose="020B0503020204020204" charset="-122"/>
                </a:rPr>
                <a:t>    </a:t>
              </a:r>
              <a:endParaRPr lang="zh-CN" altLang="en-US" sz="3600" dirty="0">
                <a:solidFill>
                  <a:schemeClr val="bg1"/>
                </a:solidFill>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93"/>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04    </a:t>
              </a:r>
              <a:r>
                <a:rPr lang="zh-CN" altLang="en-US" sz="3600" dirty="0">
                  <a:solidFill>
                    <a:schemeClr val="tx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621903175"/>
      </p:ext>
    </p:extLst>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609600" y="1361839"/>
            <a:ext cx="8995932" cy="445293"/>
          </a:xfrm>
        </p:spPr>
        <p:txBody>
          <a:bodyPr/>
          <a:lstStyle/>
          <a:p>
            <a:pPr marL="457200" indent="-457200" fontAlgn="base">
              <a:spcBef>
                <a:spcPct val="0"/>
              </a:spcBef>
              <a:spcAft>
                <a:spcPct val="0"/>
              </a:spcAft>
              <a:buSzPct val="100000"/>
              <a:buFont typeface="Wingdings" panose="05000000000000000000" pitchFamily="2" charset="2"/>
              <a:buChar char="p"/>
            </a:pPr>
            <a:r>
              <a:rPr lang="en-US" altLang="zh-CN" sz="3200" dirty="0"/>
              <a:t> </a:t>
            </a:r>
            <a:r>
              <a:rPr lang="zh-CN" altLang="en-US" sz="3200" dirty="0">
                <a:latin typeface="+mj-ea"/>
                <a:ea typeface="+mj-ea"/>
              </a:rPr>
              <a:t>感知机模型（</a:t>
            </a:r>
            <a:r>
              <a:rPr lang="en-US" altLang="zh-CN" sz="3200" dirty="0">
                <a:latin typeface="+mj-ea"/>
                <a:ea typeface="+mj-ea"/>
              </a:rPr>
              <a:t>Perceptron</a:t>
            </a:r>
            <a:r>
              <a:rPr lang="zh-CN" altLang="en-US" sz="3200" dirty="0">
                <a:latin typeface="+mj-ea"/>
                <a:ea typeface="+mj-ea"/>
              </a:rPr>
              <a:t>）</a:t>
            </a:r>
            <a:r>
              <a:rPr lang="en-US" altLang="zh-CN" sz="2400" dirty="0">
                <a:ea typeface="幼圆" panose="02010509060101010101" pitchFamily="49" charset="-122"/>
              </a:rPr>
              <a:t> </a:t>
            </a:r>
            <a:r>
              <a:rPr lang="en-US" altLang="zh-CN" sz="1600" dirty="0">
                <a:ea typeface="幼圆" panose="02010509060101010101" pitchFamily="49" charset="-122"/>
              </a:rPr>
              <a:t>[Rosenblatt,1957]</a:t>
            </a:r>
            <a:endParaRPr lang="en-US" altLang="zh-CN" dirty="0">
              <a:latin typeface="+mn-lt"/>
              <a:ea typeface="幼圆" panose="02010509060101010101" pitchFamily="49" charset="-122"/>
            </a:endParaRPr>
          </a:p>
        </p:txBody>
      </p:sp>
      <p:sp>
        <p:nvSpPr>
          <p:cNvPr id="6" name="标题 5"/>
          <p:cNvSpPr>
            <a:spLocks noGrp="1"/>
          </p:cNvSpPr>
          <p:nvPr>
            <p:ph type="title"/>
          </p:nvPr>
        </p:nvSpPr>
        <p:spPr>
          <a:xfrm>
            <a:off x="609600" y="65169"/>
            <a:ext cx="10363200" cy="1143000"/>
          </a:xfrm>
        </p:spPr>
        <p:txBody>
          <a:bodyPr>
            <a:normAutofit/>
          </a:bodyPr>
          <a:lstStyle/>
          <a:p>
            <a:pPr algn="l"/>
            <a:r>
              <a:rPr lang="zh-CN" altLang="en-US" dirty="0"/>
              <a:t>感知机</a:t>
            </a:r>
          </a:p>
        </p:txBody>
      </p:sp>
      <mc:AlternateContent xmlns:mc="http://schemas.openxmlformats.org/markup-compatibility/2006">
        <mc:Choice xmlns:a14="http://schemas.microsoft.com/office/drawing/2010/main" Requires="a14">
          <p:sp>
            <p:nvSpPr>
              <p:cNvPr id="55" name="内容占位符 2">
                <a:extLst>
                  <a:ext uri="{FF2B5EF4-FFF2-40B4-BE49-F238E27FC236}">
                    <a16:creationId xmlns:a16="http://schemas.microsoft.com/office/drawing/2014/main" id="{6AB8A0A5-C09C-2B03-D11E-F01ADDF6D1D6}"/>
                  </a:ext>
                </a:extLst>
              </p:cNvPr>
              <p:cNvSpPr txBox="1">
                <a:spLocks/>
              </p:cNvSpPr>
              <p:nvPr/>
            </p:nvSpPr>
            <p:spPr>
              <a:xfrm>
                <a:off x="671744" y="1807132"/>
                <a:ext cx="11222342" cy="4865847"/>
              </a:xfrm>
              <a:prstGeom prst="rect">
                <a:avLst/>
              </a:prstGeom>
            </p:spPr>
            <p:txBody>
              <a:bodyPr anchor="b"/>
              <a:lstStyle>
                <a:lvl1pPr marL="0" indent="0" algn="l" rtl="0" eaLnBrk="0" fontAlgn="base" hangingPunct="0">
                  <a:spcBef>
                    <a:spcPct val="20000"/>
                  </a:spcBef>
                  <a:spcAft>
                    <a:spcPct val="0"/>
                  </a:spcAft>
                  <a:buNone/>
                  <a:defRPr sz="2400" b="1">
                    <a:solidFill>
                      <a:schemeClr val="tx1"/>
                    </a:solidFill>
                    <a:latin typeface="+mn-lt"/>
                    <a:ea typeface="+mn-ea"/>
                    <a:cs typeface="+mn-cs"/>
                  </a:defRPr>
                </a:lvl1pPr>
                <a:lvl2pPr marL="457200" indent="0" algn="l" rtl="0" eaLnBrk="0" fontAlgn="base" hangingPunct="0">
                  <a:spcBef>
                    <a:spcPct val="20000"/>
                  </a:spcBef>
                  <a:spcAft>
                    <a:spcPct val="0"/>
                  </a:spcAft>
                  <a:buNone/>
                  <a:defRPr sz="2000" b="1">
                    <a:solidFill>
                      <a:schemeClr val="tx1"/>
                    </a:solidFill>
                    <a:latin typeface="+mn-lt"/>
                    <a:ea typeface="+mn-ea"/>
                  </a:defRPr>
                </a:lvl2pPr>
                <a:lvl3pPr marL="914400" indent="0" algn="l" rtl="0" eaLnBrk="0" fontAlgn="base" hangingPunct="0">
                  <a:spcBef>
                    <a:spcPct val="20000"/>
                  </a:spcBef>
                  <a:spcAft>
                    <a:spcPct val="0"/>
                  </a:spcAft>
                  <a:buNone/>
                  <a:defRPr sz="1800" b="1">
                    <a:solidFill>
                      <a:schemeClr val="tx1"/>
                    </a:solidFill>
                    <a:latin typeface="+mn-lt"/>
                    <a:ea typeface="+mn-ea"/>
                  </a:defRPr>
                </a:lvl3pPr>
                <a:lvl4pPr marL="1371600" indent="0" algn="l" rtl="0" eaLnBrk="0" fontAlgn="base" hangingPunct="0">
                  <a:spcBef>
                    <a:spcPct val="20000"/>
                  </a:spcBef>
                  <a:spcAft>
                    <a:spcPct val="0"/>
                  </a:spcAft>
                  <a:buNone/>
                  <a:defRPr sz="1600" b="1">
                    <a:solidFill>
                      <a:schemeClr val="tx1"/>
                    </a:solidFill>
                    <a:latin typeface="+mn-lt"/>
                    <a:ea typeface="+mn-ea"/>
                  </a:defRPr>
                </a:lvl4pPr>
                <a:lvl5pPr marL="1828800" indent="0" algn="l" rtl="0" eaLnBrk="0" fontAlgn="base" hangingPunct="0">
                  <a:spcBef>
                    <a:spcPct val="20000"/>
                  </a:spcBef>
                  <a:spcAft>
                    <a:spcPct val="0"/>
                  </a:spcAft>
                  <a:buNone/>
                  <a:defRPr sz="1600" b="1">
                    <a:solidFill>
                      <a:schemeClr val="tx1"/>
                    </a:solidFill>
                    <a:latin typeface="+mn-lt"/>
                    <a:ea typeface="+mn-ea"/>
                  </a:defRPr>
                </a:lvl5pPr>
                <a:lvl6pPr marL="2286000" indent="0" algn="l" rtl="0" fontAlgn="base">
                  <a:spcBef>
                    <a:spcPct val="20000"/>
                  </a:spcBef>
                  <a:spcAft>
                    <a:spcPct val="0"/>
                  </a:spcAft>
                  <a:buNone/>
                  <a:defRPr sz="1600" b="1">
                    <a:solidFill>
                      <a:schemeClr val="tx1"/>
                    </a:solidFill>
                    <a:latin typeface="+mn-lt"/>
                    <a:ea typeface="+mn-ea"/>
                  </a:defRPr>
                </a:lvl6pPr>
                <a:lvl7pPr marL="2743200" indent="0" algn="l" rtl="0" fontAlgn="base">
                  <a:spcBef>
                    <a:spcPct val="20000"/>
                  </a:spcBef>
                  <a:spcAft>
                    <a:spcPct val="0"/>
                  </a:spcAft>
                  <a:buNone/>
                  <a:defRPr sz="1600" b="1">
                    <a:solidFill>
                      <a:schemeClr val="tx1"/>
                    </a:solidFill>
                    <a:latin typeface="+mn-lt"/>
                    <a:ea typeface="+mn-ea"/>
                  </a:defRPr>
                </a:lvl7pPr>
                <a:lvl8pPr marL="3200400" indent="0" algn="l" rtl="0" fontAlgn="base">
                  <a:spcBef>
                    <a:spcPct val="20000"/>
                  </a:spcBef>
                  <a:spcAft>
                    <a:spcPct val="0"/>
                  </a:spcAft>
                  <a:buNone/>
                  <a:defRPr sz="1600" b="1">
                    <a:solidFill>
                      <a:schemeClr val="tx1"/>
                    </a:solidFill>
                    <a:latin typeface="+mn-lt"/>
                    <a:ea typeface="+mn-ea"/>
                  </a:defRPr>
                </a:lvl8pPr>
                <a:lvl9pPr marL="3657600" indent="0" algn="l" rtl="0" fontAlgn="base">
                  <a:spcBef>
                    <a:spcPct val="20000"/>
                  </a:spcBef>
                  <a:spcAft>
                    <a:spcPct val="0"/>
                  </a:spcAft>
                  <a:buNone/>
                  <a:defRPr sz="1600" b="1">
                    <a:solidFill>
                      <a:schemeClr val="tx1"/>
                    </a:solidFill>
                    <a:latin typeface="+mn-lt"/>
                    <a:ea typeface="+mn-ea"/>
                  </a:defRPr>
                </a:lvl9pPr>
              </a:lstStyle>
              <a:p>
                <a:pPr marL="342900" indent="-342900">
                  <a:buFont typeface="Arial" panose="020B0604020202020204" pitchFamily="34" charset="0"/>
                  <a:buChar char="•"/>
                </a:pPr>
                <a:r>
                  <a:rPr kumimoji="1" lang="zh-CN" altLang="en-US" kern="0" dirty="0">
                    <a:latin typeface="+mj-ea"/>
                    <a:ea typeface="+mj-ea"/>
                  </a:rPr>
                  <a:t>定义</a:t>
                </a:r>
                <a:r>
                  <a:rPr kumimoji="1" lang="en-US" altLang="zh-CN" kern="0" dirty="0">
                    <a:latin typeface="+mj-ea"/>
                    <a:ea typeface="+mj-ea"/>
                  </a:rPr>
                  <a:t>:</a:t>
                </a:r>
              </a:p>
              <a:p>
                <a:r>
                  <a:rPr kumimoji="1" lang="en-US" altLang="zh-CN" b="0" kern="0" dirty="0">
                    <a:latin typeface="+mj-ea"/>
                    <a:ea typeface="+mj-ea"/>
                  </a:rPr>
                  <a:t>  </a:t>
                </a:r>
                <a:r>
                  <a:rPr kumimoji="1" lang="zh-CN" altLang="en-US" b="0" kern="0" dirty="0">
                    <a:latin typeface="+mj-ea"/>
                    <a:ea typeface="+mj-ea"/>
                  </a:rPr>
                  <a:t>感知机是二类分类的线性模型，其输入是实例的特征向量，输出为实例的类别。</a:t>
                </a:r>
                <a:endParaRPr kumimoji="1" lang="en-US" altLang="zh-CN" b="0" kern="0" dirty="0">
                  <a:latin typeface="+mj-ea"/>
                  <a:ea typeface="+mj-ea"/>
                </a:endParaRPr>
              </a:p>
              <a:p>
                <a:pPr marL="342900" indent="-342900">
                  <a:buFont typeface="Arial" panose="020B0604020202020204" pitchFamily="34" charset="0"/>
                  <a:buChar char="•"/>
                </a:pPr>
                <a:r>
                  <a:rPr kumimoji="1" lang="zh-CN" altLang="en-US" kern="0" dirty="0">
                    <a:latin typeface="+mj-ea"/>
                    <a:ea typeface="+mj-ea"/>
                  </a:rPr>
                  <a:t>数学定义：</a:t>
                </a:r>
                <a:endParaRPr kumimoji="1" lang="en-US" altLang="zh-CN" kern="0" dirty="0">
                  <a:latin typeface="+mj-ea"/>
                  <a:ea typeface="+mj-ea"/>
                </a:endParaRPr>
              </a:p>
              <a:p>
                <a:r>
                  <a:rPr kumimoji="1" lang="zh-CN" altLang="en-US" b="0" kern="0" dirty="0">
                    <a:latin typeface="+mj-ea"/>
                    <a:ea typeface="+mj-ea"/>
                  </a:rPr>
                  <a:t>  假设输入空间</a:t>
                </a:r>
                <a:r>
                  <a:rPr kumimoji="1" lang="en-US" altLang="zh-CN" b="0" kern="0" dirty="0">
                    <a:latin typeface="+mj-ea"/>
                    <a:ea typeface="+mj-ea"/>
                  </a:rPr>
                  <a:t>(</a:t>
                </a:r>
                <a:r>
                  <a:rPr kumimoji="1" lang="zh-CN" altLang="en-US" b="0" kern="0" dirty="0">
                    <a:latin typeface="+mj-ea"/>
                    <a:ea typeface="+mj-ea"/>
                  </a:rPr>
                  <a:t>特征空间</a:t>
                </a:r>
                <a:r>
                  <a:rPr kumimoji="1" lang="en-US" altLang="zh-CN" b="0" kern="0" dirty="0">
                    <a:latin typeface="+mj-ea"/>
                    <a:ea typeface="+mj-ea"/>
                  </a:rPr>
                  <a:t>)</a:t>
                </a:r>
                <a:r>
                  <a:rPr kumimoji="1" lang="zh-CN" altLang="en-US" b="0" kern="0" dirty="0">
                    <a:latin typeface="+mj-ea"/>
                    <a:ea typeface="+mj-ea"/>
                  </a:rPr>
                  <a:t>是</a:t>
                </a:r>
                <a14:m>
                  <m:oMath xmlns:m="http://schemas.openxmlformats.org/officeDocument/2006/math">
                    <m:r>
                      <a:rPr kumimoji="1" lang="en-US" altLang="zh-CN" b="0" i="1" kern="0" smtClean="0">
                        <a:latin typeface="+mj-ea"/>
                        <a:ea typeface="+mj-ea"/>
                      </a:rPr>
                      <m:t>𝑋</m:t>
                    </m:r>
                    <m:r>
                      <a:rPr kumimoji="1" lang="en-US" altLang="zh-CN" b="0" i="1" kern="0" smtClean="0">
                        <a:latin typeface="+mj-ea"/>
                        <a:ea typeface="+mj-ea"/>
                      </a:rPr>
                      <m:t>⊆</m:t>
                    </m:r>
                    <m:sSup>
                      <m:sSupPr>
                        <m:ctrlPr>
                          <a:rPr kumimoji="1" lang="en-US" altLang="zh-CN" b="0" i="1" kern="0" smtClean="0">
                            <a:latin typeface="+mj-ea"/>
                            <a:ea typeface="+mj-ea"/>
                          </a:rPr>
                        </m:ctrlPr>
                      </m:sSupPr>
                      <m:e>
                        <m:r>
                          <a:rPr kumimoji="1" lang="en-US" altLang="zh-CN" b="0" i="1" kern="0" smtClean="0">
                            <a:latin typeface="+mj-ea"/>
                            <a:ea typeface="+mj-ea"/>
                          </a:rPr>
                          <m:t>𝑅</m:t>
                        </m:r>
                      </m:e>
                      <m:sup>
                        <m:r>
                          <a:rPr kumimoji="1" lang="en-US" altLang="zh-CN" b="0" i="1" kern="0" smtClean="0">
                            <a:latin typeface="+mj-ea"/>
                            <a:ea typeface="+mj-ea"/>
                          </a:rPr>
                          <m:t>𝑛</m:t>
                        </m:r>
                      </m:sup>
                    </m:sSup>
                  </m:oMath>
                </a14:m>
                <a:r>
                  <a:rPr kumimoji="1" lang="zh-CN" altLang="en-US" b="0" kern="0" dirty="0">
                    <a:latin typeface="+mj-ea"/>
                    <a:ea typeface="+mj-ea"/>
                  </a:rPr>
                  <a:t>，输出空间是</a:t>
                </a:r>
                <a14:m>
                  <m:oMath xmlns:m="http://schemas.openxmlformats.org/officeDocument/2006/math">
                    <m:r>
                      <a:rPr kumimoji="1" lang="en-US" altLang="zh-CN" b="0" i="1" kern="0" smtClean="0">
                        <a:latin typeface="+mj-ea"/>
                        <a:ea typeface="+mj-ea"/>
                      </a:rPr>
                      <m:t>𝑌</m:t>
                    </m:r>
                    <m:r>
                      <a:rPr kumimoji="1" lang="en-US" altLang="zh-CN" b="0" i="1" kern="0" smtClean="0">
                        <a:latin typeface="+mj-ea"/>
                        <a:ea typeface="+mj-ea"/>
                      </a:rPr>
                      <m:t>={−1,+1}</m:t>
                    </m:r>
                    <m:r>
                      <a:rPr kumimoji="1" lang="zh-CN" altLang="en-US" b="0" i="1" kern="0">
                        <a:latin typeface="+mj-ea"/>
                        <a:ea typeface="+mj-ea"/>
                      </a:rPr>
                      <m:t>。</m:t>
                    </m:r>
                  </m:oMath>
                </a14:m>
                <a:r>
                  <a:rPr kumimoji="1" lang="zh-CN" altLang="en-US" b="0" kern="0" dirty="0">
                    <a:latin typeface="+mj-ea"/>
                    <a:ea typeface="+mj-ea"/>
                  </a:rPr>
                  <a:t>输入</a:t>
                </a:r>
                <a14:m>
                  <m:oMath xmlns:m="http://schemas.openxmlformats.org/officeDocument/2006/math">
                    <m:r>
                      <a:rPr kumimoji="1" lang="en-US" altLang="zh-CN" b="0" i="1" kern="0" smtClean="0">
                        <a:latin typeface="+mj-ea"/>
                        <a:ea typeface="+mj-ea"/>
                      </a:rPr>
                      <m:t>𝑥</m:t>
                    </m:r>
                    <m:r>
                      <a:rPr kumimoji="1" lang="zh-CN" altLang="en-US" b="0" i="1" kern="0" smtClean="0">
                        <a:latin typeface="+mj-ea"/>
                        <a:ea typeface="+mj-ea"/>
                      </a:rPr>
                      <m:t>𝜖</m:t>
                    </m:r>
                    <m:r>
                      <a:rPr kumimoji="1" lang="en-US" altLang="zh-CN" b="0" i="1" kern="0" smtClean="0">
                        <a:latin typeface="+mj-ea"/>
                        <a:ea typeface="+mj-ea"/>
                      </a:rPr>
                      <m:t>𝑋</m:t>
                    </m:r>
                  </m:oMath>
                </a14:m>
                <a:r>
                  <a:rPr kumimoji="1" lang="zh-CN" altLang="en-US" b="0" kern="0" dirty="0">
                    <a:latin typeface="+mj-ea"/>
                    <a:ea typeface="+mj-ea"/>
                  </a:rPr>
                  <a:t>表示实例的特征向量，对应于输入空间（特征空间）的点，输出</a:t>
                </a:r>
                <a14:m>
                  <m:oMath xmlns:m="http://schemas.openxmlformats.org/officeDocument/2006/math">
                    <m:r>
                      <a:rPr kumimoji="1" lang="en-US" altLang="zh-CN" b="0" i="1" kern="0" smtClean="0">
                        <a:latin typeface="+mj-ea"/>
                        <a:ea typeface="+mj-ea"/>
                      </a:rPr>
                      <m:t>𝑦</m:t>
                    </m:r>
                    <m:r>
                      <a:rPr kumimoji="1" lang="en-US" altLang="zh-CN" b="0" i="1" kern="0" smtClean="0">
                        <a:latin typeface="+mj-ea"/>
                        <a:ea typeface="+mj-ea"/>
                      </a:rPr>
                      <m:t>∈</m:t>
                    </m:r>
                    <m:r>
                      <a:rPr kumimoji="1" lang="en-US" altLang="zh-CN" b="0" i="1" kern="0" smtClean="0">
                        <a:latin typeface="+mj-ea"/>
                        <a:ea typeface="+mj-ea"/>
                      </a:rPr>
                      <m:t>𝑌</m:t>
                    </m:r>
                  </m:oMath>
                </a14:m>
                <a:r>
                  <a:rPr kumimoji="1" lang="zh-CN" altLang="en-US" b="0" kern="0" dirty="0">
                    <a:latin typeface="+mj-ea"/>
                    <a:ea typeface="+mj-ea"/>
                  </a:rPr>
                  <a:t>表示实例的类别，由输入空间到输出空间的如下函数：</a:t>
                </a:r>
                <a:endParaRPr kumimoji="1" lang="en-US" altLang="zh-CN" b="0" kern="0" dirty="0">
                  <a:latin typeface="+mj-ea"/>
                  <a:ea typeface="+mj-ea"/>
                </a:endParaRPr>
              </a:p>
              <a:p>
                <a:pPr/>
                <a14:m>
                  <m:oMathPara xmlns:m="http://schemas.openxmlformats.org/officeDocument/2006/math">
                    <m:oMathParaPr>
                      <m:jc m:val="centerGroup"/>
                    </m:oMathParaPr>
                    <m:oMath xmlns:m="http://schemas.openxmlformats.org/officeDocument/2006/math">
                      <m:r>
                        <a:rPr kumimoji="1" lang="en-US" altLang="zh-CN" b="0" i="1" kern="0" smtClean="0">
                          <a:latin typeface="+mj-ea"/>
                          <a:ea typeface="+mj-ea"/>
                        </a:rPr>
                        <m:t>𝑓</m:t>
                      </m:r>
                      <m:d>
                        <m:dPr>
                          <m:ctrlPr>
                            <a:rPr kumimoji="1" lang="en-US" altLang="zh-CN" b="0" i="1" kern="0" smtClean="0">
                              <a:latin typeface="+mj-ea"/>
                              <a:ea typeface="+mj-ea"/>
                            </a:rPr>
                          </m:ctrlPr>
                        </m:dPr>
                        <m:e>
                          <m:r>
                            <a:rPr kumimoji="1" lang="en-US" altLang="zh-CN" b="0" i="1" kern="0" smtClean="0">
                              <a:latin typeface="+mj-ea"/>
                              <a:ea typeface="+mj-ea"/>
                            </a:rPr>
                            <m:t>𝑥</m:t>
                          </m:r>
                        </m:e>
                      </m:d>
                      <m:r>
                        <a:rPr kumimoji="1" lang="en-US" altLang="zh-CN" b="0" i="1" kern="0" smtClean="0">
                          <a:latin typeface="+mj-ea"/>
                          <a:ea typeface="+mj-ea"/>
                        </a:rPr>
                        <m:t>=</m:t>
                      </m:r>
                      <m:r>
                        <a:rPr kumimoji="1" lang="en-US" altLang="zh-CN" b="0" i="1" kern="0" smtClean="0">
                          <a:latin typeface="+mj-ea"/>
                          <a:ea typeface="+mj-ea"/>
                        </a:rPr>
                        <m:t>𝑠𝑖𝑔𝑛</m:t>
                      </m:r>
                      <m:r>
                        <a:rPr kumimoji="1" lang="en-US" altLang="zh-CN" b="0" i="1" kern="0" smtClean="0">
                          <a:latin typeface="+mj-ea"/>
                          <a:ea typeface="+mj-ea"/>
                        </a:rPr>
                        <m:t>(</m:t>
                      </m:r>
                      <m:r>
                        <a:rPr kumimoji="1" lang="en-US" altLang="zh-CN" b="0" i="1" kern="0" smtClean="0">
                          <a:latin typeface="+mj-ea"/>
                          <a:ea typeface="+mj-ea"/>
                        </a:rPr>
                        <m:t>𝑤</m:t>
                      </m:r>
                      <m:r>
                        <a:rPr kumimoji="1" lang="en-US" altLang="zh-CN" b="0" i="1" kern="0" smtClean="0">
                          <a:latin typeface="+mj-ea"/>
                          <a:ea typeface="+mj-ea"/>
                        </a:rPr>
                        <m:t>∙</m:t>
                      </m:r>
                      <m:r>
                        <a:rPr kumimoji="1" lang="en-US" altLang="zh-CN" b="0" i="1" kern="0" smtClean="0">
                          <a:latin typeface="+mj-ea"/>
                          <a:ea typeface="+mj-ea"/>
                        </a:rPr>
                        <m:t>𝑥</m:t>
                      </m:r>
                      <m:r>
                        <a:rPr kumimoji="1" lang="en-US" altLang="zh-CN" b="0" i="1" kern="0" smtClean="0">
                          <a:latin typeface="+mj-ea"/>
                          <a:ea typeface="+mj-ea"/>
                        </a:rPr>
                        <m:t>+</m:t>
                      </m:r>
                      <m:r>
                        <a:rPr kumimoji="1" lang="en-US" altLang="zh-CN" b="0" i="1" kern="0" smtClean="0">
                          <a:latin typeface="+mj-ea"/>
                          <a:ea typeface="+mj-ea"/>
                        </a:rPr>
                        <m:t>𝑏</m:t>
                      </m:r>
                      <m:r>
                        <a:rPr kumimoji="1" lang="en-US" altLang="zh-CN" b="0" i="1" kern="0" smtClean="0">
                          <a:latin typeface="+mj-ea"/>
                          <a:ea typeface="+mj-ea"/>
                        </a:rPr>
                        <m:t>)</m:t>
                      </m:r>
                    </m:oMath>
                  </m:oMathPara>
                </a14:m>
                <a:endParaRPr kumimoji="1" lang="en-US" altLang="zh-CN" b="0" kern="0" dirty="0">
                  <a:latin typeface="+mj-ea"/>
                  <a:ea typeface="+mj-ea"/>
                </a:endParaRPr>
              </a:p>
              <a:p>
                <a:r>
                  <a:rPr kumimoji="1" lang="zh-CN" altLang="en-US" b="0" kern="0" dirty="0">
                    <a:latin typeface="+mj-ea"/>
                    <a:ea typeface="+mj-ea"/>
                  </a:rPr>
                  <a:t>称为感知机。其中</a:t>
                </a:r>
                <a:r>
                  <a:rPr kumimoji="1" lang="en-US" altLang="zh-CN" b="0" kern="0" dirty="0">
                    <a:latin typeface="+mj-ea"/>
                    <a:ea typeface="+mj-ea"/>
                  </a:rPr>
                  <a:t>w</a:t>
                </a:r>
                <a:r>
                  <a:rPr kumimoji="1" lang="zh-CN" altLang="en-US" b="0" kern="0" dirty="0">
                    <a:latin typeface="+mj-ea"/>
                    <a:ea typeface="+mj-ea"/>
                  </a:rPr>
                  <a:t>和</a:t>
                </a:r>
                <a:r>
                  <a:rPr kumimoji="1" lang="en-US" altLang="zh-CN" b="0" kern="0" dirty="0">
                    <a:latin typeface="+mj-ea"/>
                    <a:ea typeface="+mj-ea"/>
                  </a:rPr>
                  <a:t>b</a:t>
                </a:r>
                <a:r>
                  <a:rPr kumimoji="1" lang="zh-CN" altLang="en-US" b="0" kern="0" dirty="0">
                    <a:latin typeface="+mj-ea"/>
                    <a:ea typeface="+mj-ea"/>
                  </a:rPr>
                  <a:t>为感知机模型参数，</a:t>
                </a:r>
                <a14:m>
                  <m:oMath xmlns:m="http://schemas.openxmlformats.org/officeDocument/2006/math">
                    <m:r>
                      <a:rPr kumimoji="1" lang="en-US" altLang="zh-CN" b="0" i="1" kern="0" smtClean="0">
                        <a:latin typeface="+mj-ea"/>
                        <a:ea typeface="+mj-ea"/>
                      </a:rPr>
                      <m:t>𝑤</m:t>
                    </m:r>
                    <m:r>
                      <a:rPr kumimoji="1" lang="en-US" altLang="zh-CN" b="0" i="1" kern="0" smtClean="0">
                        <a:latin typeface="+mj-ea"/>
                        <a:ea typeface="+mj-ea"/>
                      </a:rPr>
                      <m:t>∈</m:t>
                    </m:r>
                    <m:sSup>
                      <m:sSupPr>
                        <m:ctrlPr>
                          <a:rPr kumimoji="1" lang="en-US" altLang="zh-CN" b="0" i="1" kern="0" smtClean="0">
                            <a:latin typeface="+mj-ea"/>
                            <a:ea typeface="+mj-ea"/>
                          </a:rPr>
                        </m:ctrlPr>
                      </m:sSupPr>
                      <m:e>
                        <m:r>
                          <a:rPr kumimoji="1" lang="en-US" altLang="zh-CN" b="0" i="1" kern="0" smtClean="0">
                            <a:latin typeface="+mj-ea"/>
                            <a:ea typeface="+mj-ea"/>
                          </a:rPr>
                          <m:t>𝑅</m:t>
                        </m:r>
                      </m:e>
                      <m:sup>
                        <m:r>
                          <a:rPr kumimoji="1" lang="en-US" altLang="zh-CN" b="0" i="1" kern="0" smtClean="0">
                            <a:latin typeface="+mj-ea"/>
                            <a:ea typeface="+mj-ea"/>
                          </a:rPr>
                          <m:t>𝑛</m:t>
                        </m:r>
                      </m:sup>
                    </m:sSup>
                  </m:oMath>
                </a14:m>
                <a:r>
                  <a:rPr kumimoji="1" lang="zh-CN" altLang="en-US" b="0" kern="0" dirty="0">
                    <a:latin typeface="+mj-ea"/>
                    <a:ea typeface="+mj-ea"/>
                  </a:rPr>
                  <a:t>叫做权值（</a:t>
                </a:r>
                <a:r>
                  <a:rPr kumimoji="1" lang="en-US" altLang="zh-CN" b="0" kern="0" dirty="0">
                    <a:latin typeface="+mj-ea"/>
                    <a:ea typeface="+mj-ea"/>
                  </a:rPr>
                  <a:t>weight</a:t>
                </a:r>
                <a:r>
                  <a:rPr kumimoji="1" lang="zh-CN" altLang="en-US" b="0" kern="0" dirty="0">
                    <a:latin typeface="+mj-ea"/>
                    <a:ea typeface="+mj-ea"/>
                  </a:rPr>
                  <a:t>）或权值向量（</a:t>
                </a:r>
                <a:r>
                  <a:rPr kumimoji="1" lang="en-US" altLang="zh-CN" b="0" kern="0" dirty="0">
                    <a:latin typeface="+mj-ea"/>
                    <a:ea typeface="+mj-ea"/>
                  </a:rPr>
                  <a:t>weight vector</a:t>
                </a:r>
                <a:r>
                  <a:rPr kumimoji="1" lang="zh-CN" altLang="en-US" b="0" kern="0" dirty="0">
                    <a:latin typeface="+mj-ea"/>
                    <a:ea typeface="+mj-ea"/>
                  </a:rPr>
                  <a:t>）</a:t>
                </a:r>
                <a:r>
                  <a:rPr kumimoji="1" lang="en-US" altLang="zh-CN" b="0" kern="0" dirty="0">
                    <a:latin typeface="+mj-ea"/>
                    <a:ea typeface="+mj-ea"/>
                  </a:rPr>
                  <a:t>,</a:t>
                </a:r>
                <a14:m>
                  <m:oMath xmlns:m="http://schemas.openxmlformats.org/officeDocument/2006/math">
                    <m:r>
                      <a:rPr kumimoji="1" lang="en-US" altLang="zh-CN" b="0" i="1" kern="0" smtClean="0">
                        <a:latin typeface="+mj-ea"/>
                        <a:ea typeface="+mj-ea"/>
                      </a:rPr>
                      <m:t>𝑏</m:t>
                    </m:r>
                    <m:r>
                      <a:rPr kumimoji="1" lang="en-US" altLang="zh-CN" b="0" i="1" kern="0" smtClean="0">
                        <a:latin typeface="+mj-ea"/>
                        <a:ea typeface="+mj-ea"/>
                      </a:rPr>
                      <m:t>∈</m:t>
                    </m:r>
                    <m:r>
                      <a:rPr kumimoji="1" lang="en-US" altLang="zh-CN" b="0" i="1" kern="0" smtClean="0">
                        <a:latin typeface="+mj-ea"/>
                        <a:ea typeface="+mj-ea"/>
                      </a:rPr>
                      <m:t>𝑅</m:t>
                    </m:r>
                  </m:oMath>
                </a14:m>
                <a:r>
                  <a:rPr kumimoji="1" lang="zh-CN" altLang="en-US" b="0" kern="0" dirty="0">
                    <a:latin typeface="+mj-ea"/>
                    <a:ea typeface="+mj-ea"/>
                  </a:rPr>
                  <a:t>叫做偏置（</a:t>
                </a:r>
                <a:r>
                  <a:rPr kumimoji="1" lang="en-US" altLang="zh-CN" b="0" kern="0" dirty="0">
                    <a:latin typeface="+mj-ea"/>
                    <a:ea typeface="+mj-ea"/>
                  </a:rPr>
                  <a:t>bias</a:t>
                </a:r>
                <a:r>
                  <a:rPr kumimoji="1" lang="zh-CN" altLang="en-US" b="0" kern="0" dirty="0">
                    <a:latin typeface="+mj-ea"/>
                    <a:ea typeface="+mj-ea"/>
                  </a:rPr>
                  <a:t>），</a:t>
                </a:r>
                <a14:m>
                  <m:oMath xmlns:m="http://schemas.openxmlformats.org/officeDocument/2006/math">
                    <m:r>
                      <a:rPr kumimoji="1" lang="en-US" altLang="zh-CN" b="0" i="1" kern="0" smtClean="0">
                        <a:latin typeface="+mj-ea"/>
                        <a:ea typeface="+mj-ea"/>
                      </a:rPr>
                      <m:t>𝑤</m:t>
                    </m:r>
                    <m:r>
                      <a:rPr kumimoji="1" lang="en-US" altLang="zh-CN" b="0" i="1" kern="0" smtClean="0">
                        <a:latin typeface="+mj-ea"/>
                        <a:ea typeface="+mj-ea"/>
                      </a:rPr>
                      <m:t>∙</m:t>
                    </m:r>
                    <m:r>
                      <a:rPr kumimoji="1" lang="en-US" altLang="zh-CN" b="0" i="1" kern="0" smtClean="0">
                        <a:latin typeface="+mj-ea"/>
                        <a:ea typeface="+mj-ea"/>
                      </a:rPr>
                      <m:t>𝑏</m:t>
                    </m:r>
                    <m:r>
                      <a:rPr kumimoji="1" lang="zh-CN" altLang="en-US" b="0" i="1" kern="0">
                        <a:latin typeface="+mj-ea"/>
                        <a:ea typeface="+mj-ea"/>
                      </a:rPr>
                      <m:t>表示</m:t>
                    </m:r>
                  </m:oMath>
                </a14:m>
                <a:r>
                  <a:rPr kumimoji="1" lang="en-US" altLang="zh-CN" b="0" kern="0" dirty="0">
                    <a:latin typeface="+mj-ea"/>
                    <a:ea typeface="+mj-ea"/>
                  </a:rPr>
                  <a:t>w</a:t>
                </a:r>
                <a:r>
                  <a:rPr kumimoji="1" lang="zh-CN" altLang="en-US" b="0" kern="0" dirty="0">
                    <a:latin typeface="+mj-ea"/>
                    <a:ea typeface="+mj-ea"/>
                  </a:rPr>
                  <a:t>和</a:t>
                </a:r>
                <a:r>
                  <a:rPr kumimoji="1" lang="en-US" altLang="zh-CN" b="0" kern="0" dirty="0">
                    <a:latin typeface="+mj-ea"/>
                    <a:ea typeface="+mj-ea"/>
                  </a:rPr>
                  <a:t>x</a:t>
                </a:r>
                <a:r>
                  <a:rPr kumimoji="1" lang="zh-CN" altLang="en-US" b="0" kern="0" dirty="0">
                    <a:latin typeface="+mj-ea"/>
                    <a:ea typeface="+mj-ea"/>
                  </a:rPr>
                  <a:t>的内积。</a:t>
                </a:r>
                <a:r>
                  <a:rPr kumimoji="1" lang="en-US" altLang="zh-CN" b="0" kern="0" dirty="0">
                    <a:latin typeface="+mj-ea"/>
                    <a:ea typeface="+mj-ea"/>
                  </a:rPr>
                  <a:t>sign</a:t>
                </a:r>
                <a:r>
                  <a:rPr kumimoji="1" lang="zh-CN" altLang="en-US" b="0" kern="0" dirty="0">
                    <a:latin typeface="+mj-ea"/>
                    <a:ea typeface="+mj-ea"/>
                  </a:rPr>
                  <a:t>是符号函数。即</a:t>
                </a:r>
                <a:endParaRPr kumimoji="1" lang="en-US" altLang="zh-CN" b="0" kern="0" dirty="0">
                  <a:latin typeface="+mj-ea"/>
                  <a:ea typeface="+mj-ea"/>
                </a:endParaRPr>
              </a:p>
              <a:p>
                <a:pPr/>
                <a14:m>
                  <m:oMathPara xmlns:m="http://schemas.openxmlformats.org/officeDocument/2006/math">
                    <m:oMathParaPr>
                      <m:jc m:val="centerGroup"/>
                    </m:oMathParaPr>
                    <m:oMath xmlns:m="http://schemas.openxmlformats.org/officeDocument/2006/math">
                      <m:r>
                        <a:rPr kumimoji="1" lang="en-US" altLang="zh-CN" b="0" i="1" kern="0" smtClean="0">
                          <a:latin typeface="+mj-ea"/>
                          <a:ea typeface="+mj-ea"/>
                        </a:rPr>
                        <m:t>𝑠𝑖𝑔𝑛</m:t>
                      </m:r>
                      <m:d>
                        <m:dPr>
                          <m:ctrlPr>
                            <a:rPr kumimoji="1" lang="en-US" altLang="zh-CN" b="0" i="1" kern="0" smtClean="0">
                              <a:latin typeface="+mj-ea"/>
                              <a:ea typeface="+mj-ea"/>
                            </a:rPr>
                          </m:ctrlPr>
                        </m:dPr>
                        <m:e>
                          <m:r>
                            <a:rPr kumimoji="1" lang="en-US" altLang="zh-CN" b="0" i="1" kern="0" smtClean="0">
                              <a:latin typeface="+mj-ea"/>
                              <a:ea typeface="+mj-ea"/>
                            </a:rPr>
                            <m:t>𝑥</m:t>
                          </m:r>
                        </m:e>
                      </m:d>
                      <m:r>
                        <a:rPr kumimoji="1" lang="en-US" altLang="zh-CN" b="0" i="1" kern="0" smtClean="0">
                          <a:latin typeface="+mj-ea"/>
                          <a:ea typeface="+mj-ea"/>
                        </a:rPr>
                        <m:t>=</m:t>
                      </m:r>
                      <m:d>
                        <m:dPr>
                          <m:begChr m:val="{"/>
                          <m:endChr m:val=""/>
                          <m:ctrlPr>
                            <a:rPr kumimoji="1" lang="en-US" altLang="zh-CN" b="0" i="1" kern="0" smtClean="0">
                              <a:latin typeface="+mj-ea"/>
                              <a:ea typeface="+mj-ea"/>
                            </a:rPr>
                          </m:ctrlPr>
                        </m:dPr>
                        <m:e>
                          <m:eqArr>
                            <m:eqArrPr>
                              <m:ctrlPr>
                                <a:rPr kumimoji="1" lang="en-US" altLang="zh-CN" b="0" i="1" kern="0" smtClean="0">
                                  <a:latin typeface="+mj-ea"/>
                                  <a:ea typeface="+mj-ea"/>
                                </a:rPr>
                              </m:ctrlPr>
                            </m:eqArrPr>
                            <m:e>
                              <m:r>
                                <a:rPr kumimoji="1" lang="en-US" altLang="zh-CN" b="0" i="1" kern="0" smtClean="0">
                                  <a:latin typeface="+mj-ea"/>
                                  <a:ea typeface="+mj-ea"/>
                                </a:rPr>
                                <m:t>+1,  </m:t>
                              </m:r>
                              <m:r>
                                <a:rPr kumimoji="1" lang="en-US" altLang="zh-CN" b="0" i="1" kern="0" smtClean="0">
                                  <a:latin typeface="+mj-ea"/>
                                  <a:ea typeface="+mj-ea"/>
                                </a:rPr>
                                <m:t>𝑥</m:t>
                              </m:r>
                              <m:r>
                                <a:rPr kumimoji="1" lang="en-US" altLang="zh-CN" b="0" i="1" kern="0" smtClean="0">
                                  <a:latin typeface="+mj-ea"/>
                                  <a:ea typeface="+mj-ea"/>
                                </a:rPr>
                                <m:t>≥0</m:t>
                              </m:r>
                            </m:e>
                            <m:e>
                              <m:r>
                                <a:rPr kumimoji="1" lang="en-US" altLang="zh-CN" b="0" i="1" kern="0" smtClean="0">
                                  <a:latin typeface="+mj-ea"/>
                                  <a:ea typeface="+mj-ea"/>
                                </a:rPr>
                                <m:t>−1,  </m:t>
                              </m:r>
                              <m:r>
                                <a:rPr kumimoji="1" lang="en-US" altLang="zh-CN" b="0" i="1" kern="0" smtClean="0">
                                  <a:latin typeface="+mj-ea"/>
                                  <a:ea typeface="+mj-ea"/>
                                </a:rPr>
                                <m:t>𝑥</m:t>
                              </m:r>
                              <m:r>
                                <a:rPr kumimoji="1" lang="en-US" altLang="zh-CN" b="0" i="1" kern="0" smtClean="0">
                                  <a:latin typeface="+mj-ea"/>
                                  <a:ea typeface="+mj-ea"/>
                                </a:rPr>
                                <m:t>&lt;0</m:t>
                              </m:r>
                            </m:e>
                          </m:eqArr>
                        </m:e>
                      </m:d>
                    </m:oMath>
                  </m:oMathPara>
                </a14:m>
                <a:endParaRPr kumimoji="1" lang="en-US" altLang="zh-CN" b="0" i="1" kern="0" dirty="0">
                  <a:latin typeface="+mj-ea"/>
                  <a:ea typeface="+mj-ea"/>
                </a:endParaRPr>
              </a:p>
            </p:txBody>
          </p:sp>
        </mc:Choice>
        <mc:Fallback>
          <p:sp>
            <p:nvSpPr>
              <p:cNvPr id="55" name="内容占位符 2">
                <a:extLst>
                  <a:ext uri="{FF2B5EF4-FFF2-40B4-BE49-F238E27FC236}">
                    <a16:creationId xmlns:a16="http://schemas.microsoft.com/office/drawing/2014/main" id="{6AB8A0A5-C09C-2B03-D11E-F01ADDF6D1D6}"/>
                  </a:ext>
                </a:extLst>
              </p:cNvPr>
              <p:cNvSpPr txBox="1">
                <a:spLocks noRot="1" noChangeAspect="1" noMove="1" noResize="1" noEditPoints="1" noAdjustHandles="1" noChangeArrowheads="1" noChangeShapeType="1" noTextEdit="1"/>
              </p:cNvSpPr>
              <p:nvPr/>
            </p:nvSpPr>
            <p:spPr>
              <a:xfrm>
                <a:off x="671744" y="1807132"/>
                <a:ext cx="11222342" cy="4865847"/>
              </a:xfrm>
              <a:prstGeom prst="rect">
                <a:avLst/>
              </a:prstGeom>
              <a:blipFill>
                <a:blip r:embed="rId2"/>
                <a:stretch>
                  <a:fillRect l="-815" t="-8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29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96900" y="65169"/>
            <a:ext cx="10375900" cy="1143000"/>
          </a:xfrm>
        </p:spPr>
        <p:txBody>
          <a:bodyPr>
            <a:normAutofit/>
          </a:bodyPr>
          <a:lstStyle/>
          <a:p>
            <a:pPr algn="l"/>
            <a:r>
              <a:rPr lang="zh-CN" altLang="en-US" dirty="0"/>
              <a:t>感知机几何解释</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55CCF8B-5083-26FE-9076-C8D1F0B5EF05}"/>
                  </a:ext>
                </a:extLst>
              </p:cNvPr>
              <p:cNvSpPr txBox="1"/>
              <p:nvPr/>
            </p:nvSpPr>
            <p:spPr>
              <a:xfrm>
                <a:off x="596900" y="1335940"/>
                <a:ext cx="11239500" cy="2270750"/>
              </a:xfrm>
              <a:prstGeom prst="rect">
                <a:avLst/>
              </a:prstGeom>
              <a:noFill/>
            </p:spPr>
            <p:txBody>
              <a:bodyPr wrap="square" rtlCol="0">
                <a:spAutoFit/>
              </a:bodyPr>
              <a:lstStyle/>
              <a:p>
                <a:pPr>
                  <a:lnSpc>
                    <a:spcPct val="120000"/>
                  </a:lnSpc>
                </a:pPr>
                <a:r>
                  <a:rPr lang="zh-CN" altLang="en-US" sz="2400" dirty="0">
                    <a:latin typeface="+mj-ea"/>
                    <a:ea typeface="+mj-ea"/>
                  </a:rPr>
                  <a:t>感知机的几何解释是线性方程</a:t>
                </a:r>
                <a14:m>
                  <m:oMath xmlns:m="http://schemas.openxmlformats.org/officeDocument/2006/math">
                    <m:r>
                      <a:rPr lang="zh-CN" altLang="en-US" sz="2400" b="0" i="1">
                        <a:latin typeface="+mj-ea"/>
                        <a:ea typeface="+mj-ea"/>
                      </a:rPr>
                      <m:t>：</m:t>
                    </m:r>
                    <m:r>
                      <a:rPr lang="en-US" altLang="zh-CN" sz="2400" b="0" i="1" smtClean="0">
                        <a:latin typeface="+mj-ea"/>
                        <a:ea typeface="+mj-ea"/>
                      </a:rPr>
                      <m:t>𝑤</m:t>
                    </m:r>
                    <m:r>
                      <a:rPr lang="en-US" altLang="zh-CN" sz="2400" b="0" i="1" smtClean="0">
                        <a:latin typeface="+mj-ea"/>
                        <a:ea typeface="+mj-ea"/>
                      </a:rPr>
                      <m:t>∙</m:t>
                    </m:r>
                    <m:r>
                      <a:rPr lang="en-US" altLang="zh-CN" sz="2400" b="0" i="1" smtClean="0">
                        <a:latin typeface="+mj-ea"/>
                        <a:ea typeface="+mj-ea"/>
                      </a:rPr>
                      <m:t>𝑥</m:t>
                    </m:r>
                    <m:r>
                      <a:rPr lang="en-US" altLang="zh-CN" sz="2400" b="0" i="1" smtClean="0">
                        <a:latin typeface="+mj-ea"/>
                        <a:ea typeface="+mj-ea"/>
                      </a:rPr>
                      <m:t>+</m:t>
                    </m:r>
                    <m:r>
                      <a:rPr lang="en-US" altLang="zh-CN" sz="2400" b="0" i="1" smtClean="0">
                        <a:latin typeface="+mj-ea"/>
                        <a:ea typeface="+mj-ea"/>
                      </a:rPr>
                      <m:t>𝑏</m:t>
                    </m:r>
                    <m:r>
                      <a:rPr lang="en-US" altLang="zh-CN" sz="2400" b="0" i="1" smtClean="0">
                        <a:latin typeface="+mj-ea"/>
                        <a:ea typeface="+mj-ea"/>
                      </a:rPr>
                      <m:t>=0。</m:t>
                    </m:r>
                  </m:oMath>
                </a14:m>
                <a:endParaRPr lang="en-US" altLang="zh-CN" sz="2400" dirty="0">
                  <a:latin typeface="+mj-ea"/>
                  <a:ea typeface="+mj-ea"/>
                </a:endParaRPr>
              </a:p>
              <a:p>
                <a:pPr>
                  <a:lnSpc>
                    <a:spcPct val="120000"/>
                  </a:lnSpc>
                </a:pPr>
                <a:r>
                  <a:rPr lang="zh-CN" altLang="en-US" sz="2400" dirty="0">
                    <a:latin typeface="+mj-ea"/>
                    <a:ea typeface="+mj-ea"/>
                  </a:rPr>
                  <a:t>对应于特征空间</a:t>
                </a:r>
                <a14:m>
                  <m:oMath xmlns:m="http://schemas.openxmlformats.org/officeDocument/2006/math">
                    <m:sSup>
                      <m:sSupPr>
                        <m:ctrlPr>
                          <a:rPr lang="en-US" altLang="zh-CN" sz="2400" i="1" smtClean="0">
                            <a:latin typeface="+mj-ea"/>
                            <a:ea typeface="+mj-ea"/>
                          </a:rPr>
                        </m:ctrlPr>
                      </m:sSupPr>
                      <m:e>
                        <m:r>
                          <a:rPr lang="en-US" altLang="zh-CN" sz="2400" b="0" i="1" smtClean="0">
                            <a:latin typeface="+mj-ea"/>
                            <a:ea typeface="+mj-ea"/>
                          </a:rPr>
                          <m:t>𝑅</m:t>
                        </m:r>
                      </m:e>
                      <m:sup>
                        <m:r>
                          <a:rPr lang="en-US" altLang="zh-CN" sz="2400" b="0" i="1" smtClean="0">
                            <a:latin typeface="+mj-ea"/>
                            <a:ea typeface="+mj-ea"/>
                          </a:rPr>
                          <m:t>𝑛</m:t>
                        </m:r>
                      </m:sup>
                    </m:sSup>
                  </m:oMath>
                </a14:m>
                <a:r>
                  <a:rPr lang="zh-CN" altLang="en-US" sz="2400" dirty="0">
                    <a:latin typeface="+mj-ea"/>
                    <a:ea typeface="+mj-ea"/>
                  </a:rPr>
                  <a:t>中的一个超平面</a:t>
                </a:r>
                <a:r>
                  <a:rPr lang="en-US" altLang="zh-CN" sz="2400" dirty="0">
                    <a:latin typeface="+mj-ea"/>
                    <a:ea typeface="+mj-ea"/>
                  </a:rPr>
                  <a:t>S</a:t>
                </a:r>
                <a:r>
                  <a:rPr lang="zh-CN" altLang="en-US" sz="2400" dirty="0">
                    <a:latin typeface="+mj-ea"/>
                    <a:ea typeface="+mj-ea"/>
                  </a:rPr>
                  <a:t>，其中</a:t>
                </a:r>
                <a14:m>
                  <m:oMath xmlns:m="http://schemas.openxmlformats.org/officeDocument/2006/math">
                    <m:r>
                      <a:rPr lang="en-US" altLang="zh-CN" sz="2400" i="1" dirty="0" smtClean="0">
                        <a:latin typeface="Cambria Math" panose="02040503050406030204" pitchFamily="18" charset="0"/>
                        <a:ea typeface="+mj-ea"/>
                      </a:rPr>
                      <m:t>𝑤</m:t>
                    </m:r>
                  </m:oMath>
                </a14:m>
                <a:r>
                  <a:rPr lang="zh-CN" altLang="en-US" sz="2400" dirty="0">
                    <a:latin typeface="+mj-ea"/>
                    <a:ea typeface="+mj-ea"/>
                  </a:rPr>
                  <a:t>是超平面的法向量，</a:t>
                </a:r>
                <a14:m>
                  <m:oMath xmlns:m="http://schemas.openxmlformats.org/officeDocument/2006/math">
                    <m:r>
                      <a:rPr lang="en-US" altLang="zh-CN" sz="2400" i="1" dirty="0" smtClean="0">
                        <a:latin typeface="Cambria Math" panose="02040503050406030204" pitchFamily="18" charset="0"/>
                        <a:ea typeface="+mj-ea"/>
                      </a:rPr>
                      <m:t>𝑏</m:t>
                    </m:r>
                  </m:oMath>
                </a14:m>
                <a:r>
                  <a:rPr lang="zh-CN" altLang="en-US" sz="2400" dirty="0">
                    <a:latin typeface="+mj-ea"/>
                    <a:ea typeface="+mj-ea"/>
                  </a:rPr>
                  <a:t>是超平面的截距。</a:t>
                </a:r>
                <a:endParaRPr lang="en-US" altLang="zh-CN" sz="2400" dirty="0">
                  <a:latin typeface="+mj-ea"/>
                  <a:ea typeface="+mj-ea"/>
                </a:endParaRPr>
              </a:p>
              <a:p>
                <a:pPr>
                  <a:lnSpc>
                    <a:spcPct val="120000"/>
                  </a:lnSpc>
                </a:pPr>
                <a:r>
                  <a:rPr lang="zh-CN" altLang="en-US" sz="2400" dirty="0">
                    <a:latin typeface="+mj-ea"/>
                    <a:ea typeface="+mj-ea"/>
                  </a:rPr>
                  <a:t>这个超平面将特征空间划分为两个部分。位于两部分的点（特征向量）分别被分为正、负两类。因此超平面</a:t>
                </a:r>
                <a:r>
                  <a:rPr lang="en-US" altLang="zh-CN" sz="2400" dirty="0">
                    <a:latin typeface="+mj-ea"/>
                    <a:ea typeface="+mj-ea"/>
                  </a:rPr>
                  <a:t>S</a:t>
                </a:r>
                <a:r>
                  <a:rPr lang="zh-CN" altLang="en-US" sz="2400" dirty="0">
                    <a:latin typeface="+mj-ea"/>
                    <a:ea typeface="+mj-ea"/>
                  </a:rPr>
                  <a:t>成为分离超平面（</a:t>
                </a:r>
                <a:r>
                  <a:rPr lang="en-US" altLang="zh-CN" sz="2400" dirty="0">
                    <a:latin typeface="+mj-ea"/>
                    <a:ea typeface="+mj-ea"/>
                  </a:rPr>
                  <a:t>separating hyperplane</a:t>
                </a:r>
                <a:r>
                  <a:rPr lang="zh-CN" altLang="en-US" sz="2400" dirty="0">
                    <a:latin typeface="+mj-ea"/>
                    <a:ea typeface="+mj-ea"/>
                  </a:rPr>
                  <a:t>），如图</a:t>
                </a:r>
                <a:r>
                  <a:rPr lang="en-US" altLang="zh-CN" sz="2400" dirty="0">
                    <a:latin typeface="+mj-ea"/>
                    <a:ea typeface="+mj-ea"/>
                  </a:rPr>
                  <a:t>3.9</a:t>
                </a:r>
                <a:r>
                  <a:rPr lang="zh-CN" altLang="en-US" sz="2400" dirty="0">
                    <a:latin typeface="+mj-ea"/>
                    <a:ea typeface="+mj-ea"/>
                  </a:rPr>
                  <a:t>所示</a:t>
                </a:r>
                <a:r>
                  <a:rPr lang="zh-CN" altLang="en-US" sz="2000" dirty="0">
                    <a:latin typeface="+mj-ea"/>
                    <a:ea typeface="+mj-ea"/>
                  </a:rPr>
                  <a:t>。</a:t>
                </a:r>
                <a:endParaRPr lang="en-US" altLang="zh-CN" sz="2000" dirty="0">
                  <a:latin typeface="+mj-ea"/>
                  <a:ea typeface="+mj-ea"/>
                </a:endParaRPr>
              </a:p>
            </p:txBody>
          </p:sp>
        </mc:Choice>
        <mc:Fallback>
          <p:sp>
            <p:nvSpPr>
              <p:cNvPr id="8" name="文本框 7">
                <a:extLst>
                  <a:ext uri="{FF2B5EF4-FFF2-40B4-BE49-F238E27FC236}">
                    <a16:creationId xmlns:a16="http://schemas.microsoft.com/office/drawing/2014/main" id="{555CCF8B-5083-26FE-9076-C8D1F0B5EF05}"/>
                  </a:ext>
                </a:extLst>
              </p:cNvPr>
              <p:cNvSpPr txBox="1">
                <a:spLocks noRot="1" noChangeAspect="1" noMove="1" noResize="1" noEditPoints="1" noAdjustHandles="1" noChangeArrowheads="1" noChangeShapeType="1" noTextEdit="1"/>
              </p:cNvSpPr>
              <p:nvPr/>
            </p:nvSpPr>
            <p:spPr>
              <a:xfrm>
                <a:off x="596900" y="1335940"/>
                <a:ext cx="11239500" cy="2270750"/>
              </a:xfrm>
              <a:prstGeom prst="rect">
                <a:avLst/>
              </a:prstGeom>
              <a:blipFill>
                <a:blip r:embed="rId3"/>
                <a:stretch>
                  <a:fillRect l="-868" t="-536" r="-3525" b="-509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AB77BB7-2DBA-4430-061F-9487185F186D}"/>
              </a:ext>
            </a:extLst>
          </p:cNvPr>
          <p:cNvPicPr>
            <a:picLocks noChangeAspect="1"/>
          </p:cNvPicPr>
          <p:nvPr/>
        </p:nvPicPr>
        <p:blipFill>
          <a:blip r:embed="rId4"/>
          <a:stretch>
            <a:fillRect/>
          </a:stretch>
        </p:blipFill>
        <p:spPr>
          <a:xfrm>
            <a:off x="7127253" y="4120591"/>
            <a:ext cx="3119302" cy="2323775"/>
          </a:xfrm>
          <a:prstGeom prst="rect">
            <a:avLst/>
          </a:prstGeom>
        </p:spPr>
      </p:pic>
      <p:sp>
        <p:nvSpPr>
          <p:cNvPr id="13" name="文本框 12">
            <a:extLst>
              <a:ext uri="{FF2B5EF4-FFF2-40B4-BE49-F238E27FC236}">
                <a16:creationId xmlns:a16="http://schemas.microsoft.com/office/drawing/2014/main" id="{479E4EB3-30E3-CAB5-4527-A07858B2EB0F}"/>
              </a:ext>
            </a:extLst>
          </p:cNvPr>
          <p:cNvSpPr txBox="1"/>
          <p:nvPr/>
        </p:nvSpPr>
        <p:spPr>
          <a:xfrm>
            <a:off x="7178053" y="6423499"/>
            <a:ext cx="2031325" cy="369332"/>
          </a:xfrm>
          <a:prstGeom prst="rect">
            <a:avLst/>
          </a:prstGeom>
          <a:noFill/>
        </p:spPr>
        <p:txBody>
          <a:bodyPr wrap="none" rtlCol="0">
            <a:spAutoFit/>
          </a:bodyPr>
          <a:lstStyle/>
          <a:p>
            <a:r>
              <a:rPr lang="zh-CN" altLang="en-US" dirty="0">
                <a:latin typeface="+mn-ea"/>
              </a:rPr>
              <a:t>图</a:t>
            </a:r>
            <a:r>
              <a:rPr lang="en-US" altLang="zh-CN" dirty="0">
                <a:latin typeface="+mn-ea"/>
              </a:rPr>
              <a:t>3.9 </a:t>
            </a:r>
            <a:r>
              <a:rPr lang="zh-CN" altLang="en-US" dirty="0">
                <a:latin typeface="+mn-ea"/>
              </a:rPr>
              <a:t>感知机模型</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984C7E2A-22DB-DDC3-638D-AF9C878C3402}"/>
                  </a:ext>
                </a:extLst>
              </p:cNvPr>
              <p:cNvSpPr txBox="1"/>
              <p:nvPr/>
            </p:nvSpPr>
            <p:spPr>
              <a:xfrm>
                <a:off x="657809" y="3895798"/>
                <a:ext cx="6117770" cy="2271135"/>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400" dirty="0">
                    <a:latin typeface="+mj-ea"/>
                    <a:ea typeface="+mj-ea"/>
                  </a:rPr>
                  <a:t>超平面方程不唯一；</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法向量</a:t>
                </a:r>
                <a14:m>
                  <m:oMath xmlns:m="http://schemas.openxmlformats.org/officeDocument/2006/math">
                    <m:r>
                      <a:rPr lang="en-US" altLang="zh-CN" sz="2400" i="1" dirty="0" smtClean="0">
                        <a:latin typeface="Cambria Math" panose="02040503050406030204" pitchFamily="18" charset="0"/>
                        <a:ea typeface="+mj-ea"/>
                      </a:rPr>
                      <m:t>𝑤</m:t>
                    </m:r>
                  </m:oMath>
                </a14:m>
                <a:r>
                  <a:rPr lang="zh-CN" altLang="en-US" sz="2400" dirty="0">
                    <a:latin typeface="+mj-ea"/>
                    <a:ea typeface="+mj-ea"/>
                  </a:rPr>
                  <a:t>垂直于超平面；</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法向量</a:t>
                </a:r>
                <a14:m>
                  <m:oMath xmlns:m="http://schemas.openxmlformats.org/officeDocument/2006/math">
                    <m:r>
                      <a:rPr lang="en-US" altLang="zh-CN" sz="2400" i="1" dirty="0" smtClean="0">
                        <a:latin typeface="Cambria Math" panose="02040503050406030204" pitchFamily="18" charset="0"/>
                        <a:ea typeface="+mj-ea"/>
                      </a:rPr>
                      <m:t>𝑤</m:t>
                    </m:r>
                  </m:oMath>
                </a14:m>
                <a:r>
                  <a:rPr lang="zh-CN" altLang="en-US" sz="2400" dirty="0">
                    <a:latin typeface="+mj-ea"/>
                    <a:ea typeface="+mj-ea"/>
                  </a:rPr>
                  <a:t>和位移量</a:t>
                </a:r>
                <a14:m>
                  <m:oMath xmlns:m="http://schemas.openxmlformats.org/officeDocument/2006/math">
                    <m:r>
                      <a:rPr lang="en-US" altLang="zh-CN" sz="2400" i="1" smtClean="0">
                        <a:latin typeface="Cambria Math" panose="02040503050406030204" pitchFamily="18" charset="0"/>
                      </a:rPr>
                      <m:t>𝑏</m:t>
                    </m:r>
                  </m:oMath>
                </a14:m>
                <a:r>
                  <a:rPr lang="zh-CN" altLang="en-US" sz="2400" dirty="0">
                    <a:latin typeface="+mj-ea"/>
                    <a:ea typeface="+mj-ea"/>
                  </a:rPr>
                  <a:t>确定一个唯一的超平面；</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法向量</a:t>
                </a:r>
                <a14:m>
                  <m:oMath xmlns:m="http://schemas.openxmlformats.org/officeDocument/2006/math">
                    <m:r>
                      <a:rPr lang="en-US" altLang="zh-CN" sz="2400" i="1" dirty="0" smtClean="0">
                        <a:latin typeface="Cambria Math" panose="02040503050406030204" pitchFamily="18" charset="0"/>
                        <a:ea typeface="+mj-ea"/>
                      </a:rPr>
                      <m:t>𝑤</m:t>
                    </m:r>
                    <m:r>
                      <a:rPr lang="zh-CN" altLang="en-US" sz="2400" i="1" dirty="0" smtClean="0">
                        <a:latin typeface="Cambria Math" panose="02040503050406030204" pitchFamily="18" charset="0"/>
                        <a:ea typeface="+mj-ea"/>
                      </a:rPr>
                      <m:t>指向</m:t>
                    </m:r>
                  </m:oMath>
                </a14:m>
                <a:r>
                  <a:rPr lang="zh-CN" altLang="en-US" sz="2400" dirty="0">
                    <a:latin typeface="+mj-ea"/>
                    <a:ea typeface="+mj-ea"/>
                  </a:rPr>
                  <a:t>的那一半空间为正空间，另一半为负空间；</a:t>
                </a:r>
              </a:p>
            </p:txBody>
          </p:sp>
        </mc:Choice>
        <mc:Fallback>
          <p:sp>
            <p:nvSpPr>
              <p:cNvPr id="3" name="文本框 2">
                <a:extLst>
                  <a:ext uri="{FF2B5EF4-FFF2-40B4-BE49-F238E27FC236}">
                    <a16:creationId xmlns:a16="http://schemas.microsoft.com/office/drawing/2014/main" id="{984C7E2A-22DB-DDC3-638D-AF9C878C3402}"/>
                  </a:ext>
                </a:extLst>
              </p:cNvPr>
              <p:cNvSpPr txBox="1">
                <a:spLocks noRot="1" noChangeAspect="1" noMove="1" noResize="1" noEditPoints="1" noAdjustHandles="1" noChangeArrowheads="1" noChangeShapeType="1" noTextEdit="1"/>
              </p:cNvSpPr>
              <p:nvPr/>
            </p:nvSpPr>
            <p:spPr>
              <a:xfrm>
                <a:off x="657809" y="3895798"/>
                <a:ext cx="6117770" cy="2271135"/>
              </a:xfrm>
              <a:prstGeom prst="rect">
                <a:avLst/>
              </a:prstGeom>
              <a:blipFill>
                <a:blip r:embed="rId5"/>
                <a:stretch>
                  <a:fillRect l="-1396" t="-536" r="-6481" b="-50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0371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00" y="222250"/>
            <a:ext cx="11233150" cy="677863"/>
          </a:xfrm>
        </p:spPr>
        <p:txBody>
          <a:bodyPr/>
          <a:lstStyle/>
          <a:p>
            <a:pPr algn="l"/>
            <a:r>
              <a:rPr lang="zh-CN" altLang="en-US" dirty="0">
                <a:solidFill>
                  <a:schemeClr val="tx1"/>
                </a:solidFill>
              </a:rPr>
              <a:t>感知机模型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4200" y="1452881"/>
                <a:ext cx="11233150" cy="4673286"/>
              </a:xfrm>
            </p:spPr>
            <p:txBody>
              <a:bodyPr>
                <a:normAutofit/>
              </a:bodyPr>
              <a:lstStyle/>
              <a:p>
                <a:pPr>
                  <a:lnSpc>
                    <a:spcPct val="150000"/>
                  </a:lnSpc>
                </a:pPr>
                <a:r>
                  <a:rPr lang="zh-CN" altLang="en-US" sz="2400" dirty="0"/>
                  <a:t>作为监督学习的一种方法，感知机学习由训练集               </a:t>
                </a:r>
                <a:endParaRPr lang="en-US" altLang="zh-CN" sz="2400" dirty="0"/>
              </a:p>
              <a:p>
                <a:pPr marL="0" indent="0">
                  <a:lnSpc>
                    <a:spcPct val="150000"/>
                  </a:lnSpc>
                  <a:buNone/>
                </a:pPr>
                <a14:m>
                  <m:oMathPara xmlns:m="http://schemas.openxmlformats.org/officeDocument/2006/math">
                    <m:oMathParaPr>
                      <m:jc m:val="center"/>
                    </m:oMathParaPr>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oMath>
                  </m:oMathPara>
                </a14:m>
                <a:endParaRPr lang="en-US" altLang="zh-CN" sz="2400" dirty="0"/>
              </a:p>
              <a:p>
                <a:pPr marL="0" indent="0">
                  <a:lnSpc>
                    <a:spcPct val="150000"/>
                  </a:lnSpc>
                  <a:buNone/>
                </a:pPr>
                <a:r>
                  <a:rPr lang="zh-CN" altLang="en-US" sz="2400" dirty="0"/>
                  <a:t>求得感知机模型，即求得模型参数</a:t>
                </a:r>
                <a:r>
                  <a:rPr lang="en-US" altLang="zh-CN" sz="2400" dirty="0"/>
                  <a:t>w</a:t>
                </a:r>
                <a:r>
                  <a:rPr lang="zh-CN" altLang="en-US" sz="2400" dirty="0"/>
                  <a:t>，</a:t>
                </a:r>
                <a:r>
                  <a:rPr lang="en-US" altLang="zh-CN" sz="2400" dirty="0"/>
                  <a:t>b</a:t>
                </a:r>
                <a:r>
                  <a:rPr lang="zh-CN" altLang="en-US" sz="2400" dirty="0"/>
                  <a:t>，这里</a:t>
                </a:r>
                <a:r>
                  <a:rPr lang="en-US" altLang="zh-CN" sz="2400" dirty="0"/>
                  <a:t>x</a:t>
                </a:r>
                <a:r>
                  <a:rPr lang="zh-CN" altLang="en-US" sz="2400" dirty="0"/>
                  <a:t>和</a:t>
                </a:r>
                <a:r>
                  <a:rPr lang="en-US" altLang="zh-CN" sz="2400" dirty="0"/>
                  <a:t>y</a:t>
                </a:r>
                <a:r>
                  <a:rPr lang="zh-CN" altLang="en-US" sz="2400" dirty="0"/>
                  <a:t>分别是特征向量和类别。通过学习得到的感知机模型，对新的输入样本进行分类。</a:t>
                </a:r>
              </a:p>
              <a:p>
                <a:pPr>
                  <a:lnSpc>
                    <a:spcPct val="150000"/>
                  </a:lnSpc>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4200" y="1452881"/>
                <a:ext cx="11233150" cy="4673286"/>
              </a:xfrm>
              <a:blipFill>
                <a:blip r:embed="rId2"/>
                <a:stretch>
                  <a:fillRect l="-103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18</a:t>
            </a:fld>
            <a:endParaRPr lang="en-US" sz="1200">
              <a:solidFill>
                <a:prstClr val="black">
                  <a:tint val="75000"/>
                </a:prstClr>
              </a:solidFill>
              <a:latin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84200" y="65169"/>
            <a:ext cx="10388600" cy="1143000"/>
          </a:xfrm>
        </p:spPr>
        <p:txBody>
          <a:bodyPr>
            <a:normAutofit/>
          </a:bodyPr>
          <a:lstStyle/>
          <a:p>
            <a:pPr algn="l"/>
            <a:r>
              <a:rPr lang="zh-CN" altLang="en-US" dirty="0"/>
              <a:t>感知机学习策略</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A131478-0B8A-749E-E1C7-A3FF2F4ADBDA}"/>
                  </a:ext>
                </a:extLst>
              </p:cNvPr>
              <p:cNvSpPr txBox="1"/>
              <p:nvPr/>
            </p:nvSpPr>
            <p:spPr>
              <a:xfrm>
                <a:off x="584200" y="1208169"/>
                <a:ext cx="10850979" cy="4181337"/>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800" b="1" dirty="0">
                    <a:latin typeface="+mj-ea"/>
                    <a:ea typeface="+mj-ea"/>
                  </a:rPr>
                  <a:t>数据集的线性可分性</a:t>
                </a:r>
                <a:endParaRPr lang="en-US" altLang="zh-CN" sz="2800" b="1" dirty="0">
                  <a:latin typeface="+mj-ea"/>
                  <a:ea typeface="+mj-ea"/>
                </a:endParaRPr>
              </a:p>
              <a:p>
                <a:pPr>
                  <a:lnSpc>
                    <a:spcPct val="120000"/>
                  </a:lnSpc>
                </a:pPr>
                <a:r>
                  <a:rPr lang="en-US" altLang="zh-CN" sz="2800" b="1" dirty="0">
                    <a:latin typeface="+mj-ea"/>
                    <a:ea typeface="+mj-ea"/>
                  </a:rPr>
                  <a:t>     </a:t>
                </a:r>
                <a:r>
                  <a:rPr lang="zh-CN" altLang="en-US" sz="2800" dirty="0">
                    <a:latin typeface="+mj-ea"/>
                    <a:ea typeface="+mj-ea"/>
                  </a:rPr>
                  <a:t>给定一个数据集</a:t>
                </a:r>
                <a14:m>
                  <m:oMath xmlns:m="http://schemas.openxmlformats.org/officeDocument/2006/math">
                    <m:r>
                      <a:rPr lang="en-US" altLang="zh-CN" sz="2800" b="0" i="1" smtClean="0">
                        <a:latin typeface="+mj-ea"/>
                        <a:ea typeface="+mj-ea"/>
                      </a:rPr>
                      <m:t>𝑇</m:t>
                    </m:r>
                    <m:r>
                      <a:rPr lang="en-US" altLang="zh-CN" sz="2800" b="0" i="1" smtClean="0">
                        <a:latin typeface="+mj-ea"/>
                        <a:ea typeface="+mj-ea"/>
                      </a:rPr>
                      <m:t>={</m:t>
                    </m:r>
                    <m:d>
                      <m:dPr>
                        <m:ctrlPr>
                          <a:rPr lang="en-US" altLang="zh-CN" sz="2800" b="0" i="1" smtClean="0">
                            <a:latin typeface="+mj-ea"/>
                            <a:ea typeface="+mj-ea"/>
                          </a:rPr>
                        </m:ctrlPr>
                      </m:dPr>
                      <m:e>
                        <m:sSub>
                          <m:sSubPr>
                            <m:ctrlPr>
                              <a:rPr lang="en-US" altLang="zh-CN" sz="2800" b="0" i="1" smtClean="0">
                                <a:latin typeface="+mj-ea"/>
                                <a:ea typeface="+mj-ea"/>
                              </a:rPr>
                            </m:ctrlPr>
                          </m:sSubPr>
                          <m:e>
                            <m:r>
                              <a:rPr lang="en-US" altLang="zh-CN" sz="2800" b="0" i="1" smtClean="0">
                                <a:latin typeface="+mj-ea"/>
                                <a:ea typeface="+mj-ea"/>
                              </a:rPr>
                              <m:t>𝑥</m:t>
                            </m:r>
                          </m:e>
                          <m:sub>
                            <m:r>
                              <a:rPr lang="en-US" altLang="zh-CN" sz="2800" b="0" i="1" smtClean="0">
                                <a:latin typeface="+mj-ea"/>
                                <a:ea typeface="+mj-ea"/>
                              </a:rPr>
                              <m:t>1</m:t>
                            </m:r>
                          </m:sub>
                        </m:sSub>
                        <m:r>
                          <a:rPr lang="en-US" altLang="zh-CN" sz="2800" b="0" i="1" smtClean="0">
                            <a:latin typeface="+mj-ea"/>
                            <a:ea typeface="+mj-ea"/>
                          </a:rPr>
                          <m:t>,</m:t>
                        </m:r>
                        <m:sSub>
                          <m:sSubPr>
                            <m:ctrlPr>
                              <a:rPr lang="en-US" altLang="zh-CN" sz="2800" b="0" i="1" smtClean="0">
                                <a:latin typeface="+mj-ea"/>
                                <a:ea typeface="+mj-ea"/>
                              </a:rPr>
                            </m:ctrlPr>
                          </m:sSubPr>
                          <m:e>
                            <m:r>
                              <a:rPr lang="en-US" altLang="zh-CN" sz="2800" b="0" i="1" smtClean="0">
                                <a:latin typeface="+mj-ea"/>
                                <a:ea typeface="+mj-ea"/>
                              </a:rPr>
                              <m:t>𝑦</m:t>
                            </m:r>
                          </m:e>
                          <m:sub>
                            <m:r>
                              <a:rPr lang="en-US" altLang="zh-CN" sz="2800" b="0" i="1" smtClean="0">
                                <a:latin typeface="+mj-ea"/>
                                <a:ea typeface="+mj-ea"/>
                              </a:rPr>
                              <m:t>1</m:t>
                            </m:r>
                          </m:sub>
                        </m:sSub>
                      </m:e>
                    </m:d>
                    <m:r>
                      <a:rPr lang="en-US" altLang="zh-CN" sz="2800" b="0" i="1" smtClean="0">
                        <a:latin typeface="+mj-ea"/>
                        <a:ea typeface="+mj-ea"/>
                      </a:rPr>
                      <m:t>,</m:t>
                    </m:r>
                    <m:d>
                      <m:dPr>
                        <m:ctrlPr>
                          <a:rPr lang="en-US" altLang="zh-CN" sz="2800" b="0" i="1" smtClean="0">
                            <a:latin typeface="+mj-ea"/>
                            <a:ea typeface="+mj-ea"/>
                          </a:rPr>
                        </m:ctrlPr>
                      </m:dPr>
                      <m:e>
                        <m:sSub>
                          <m:sSubPr>
                            <m:ctrlPr>
                              <a:rPr lang="en-US" altLang="zh-CN" sz="2800" b="0" i="1" smtClean="0">
                                <a:latin typeface="+mj-ea"/>
                                <a:ea typeface="+mj-ea"/>
                              </a:rPr>
                            </m:ctrlPr>
                          </m:sSubPr>
                          <m:e>
                            <m:r>
                              <a:rPr lang="en-US" altLang="zh-CN" sz="2800" b="0" i="1" smtClean="0">
                                <a:latin typeface="+mj-ea"/>
                                <a:ea typeface="+mj-ea"/>
                              </a:rPr>
                              <m:t>𝑥</m:t>
                            </m:r>
                          </m:e>
                          <m:sub>
                            <m:r>
                              <a:rPr lang="en-US" altLang="zh-CN" sz="2800" b="0" i="1" smtClean="0">
                                <a:latin typeface="+mj-ea"/>
                                <a:ea typeface="+mj-ea"/>
                              </a:rPr>
                              <m:t>2</m:t>
                            </m:r>
                          </m:sub>
                        </m:sSub>
                        <m:r>
                          <a:rPr lang="en-US" altLang="zh-CN" sz="2800" b="0" i="1" smtClean="0">
                            <a:latin typeface="+mj-ea"/>
                            <a:ea typeface="+mj-ea"/>
                          </a:rPr>
                          <m:t>,</m:t>
                        </m:r>
                        <m:sSub>
                          <m:sSubPr>
                            <m:ctrlPr>
                              <a:rPr lang="en-US" altLang="zh-CN" sz="2800" b="0" i="1" smtClean="0">
                                <a:latin typeface="+mj-ea"/>
                                <a:ea typeface="+mj-ea"/>
                              </a:rPr>
                            </m:ctrlPr>
                          </m:sSubPr>
                          <m:e>
                            <m:r>
                              <a:rPr lang="en-US" altLang="zh-CN" sz="2800" b="0" i="1" smtClean="0">
                                <a:latin typeface="+mj-ea"/>
                                <a:ea typeface="+mj-ea"/>
                              </a:rPr>
                              <m:t>𝑦</m:t>
                            </m:r>
                          </m:e>
                          <m:sub>
                            <m:r>
                              <a:rPr lang="en-US" altLang="zh-CN" sz="2800" b="0" i="1" smtClean="0">
                                <a:latin typeface="+mj-ea"/>
                                <a:ea typeface="+mj-ea"/>
                              </a:rPr>
                              <m:t>2</m:t>
                            </m:r>
                          </m:sub>
                        </m:sSub>
                      </m:e>
                    </m:d>
                    <m:r>
                      <a:rPr lang="en-US" altLang="zh-CN" sz="2800" b="0" i="1" smtClean="0">
                        <a:latin typeface="+mj-ea"/>
                        <a:ea typeface="+mj-ea"/>
                      </a:rPr>
                      <m:t>,…,</m:t>
                    </m:r>
                    <m:d>
                      <m:dPr>
                        <m:ctrlPr>
                          <a:rPr lang="en-US" altLang="zh-CN" sz="2800" b="0" i="1" smtClean="0">
                            <a:latin typeface="+mj-ea"/>
                            <a:ea typeface="+mj-ea"/>
                          </a:rPr>
                        </m:ctrlPr>
                      </m:dPr>
                      <m:e>
                        <m:sSub>
                          <m:sSubPr>
                            <m:ctrlPr>
                              <a:rPr lang="en-US" altLang="zh-CN" sz="2800" b="0" i="1" smtClean="0">
                                <a:latin typeface="+mj-ea"/>
                                <a:ea typeface="+mj-ea"/>
                              </a:rPr>
                            </m:ctrlPr>
                          </m:sSubPr>
                          <m:e>
                            <m:r>
                              <a:rPr lang="en-US" altLang="zh-CN" sz="2800" b="0" i="1" smtClean="0">
                                <a:latin typeface="+mj-ea"/>
                                <a:ea typeface="+mj-ea"/>
                              </a:rPr>
                              <m:t>𝑥</m:t>
                            </m:r>
                          </m:e>
                          <m:sub>
                            <m:r>
                              <a:rPr lang="en-US" altLang="zh-CN" sz="2800" b="0" i="1" smtClean="0">
                                <a:latin typeface="+mj-ea"/>
                                <a:ea typeface="+mj-ea"/>
                              </a:rPr>
                              <m:t>𝑁</m:t>
                            </m:r>
                          </m:sub>
                        </m:sSub>
                        <m:r>
                          <a:rPr lang="en-US" altLang="zh-CN" sz="2800" b="0" i="1" smtClean="0">
                            <a:latin typeface="+mj-ea"/>
                            <a:ea typeface="+mj-ea"/>
                          </a:rPr>
                          <m:t>,</m:t>
                        </m:r>
                        <m:sSub>
                          <m:sSubPr>
                            <m:ctrlPr>
                              <a:rPr lang="en-US" altLang="zh-CN" sz="2800" b="0" i="1" smtClean="0">
                                <a:latin typeface="+mj-ea"/>
                                <a:ea typeface="+mj-ea"/>
                              </a:rPr>
                            </m:ctrlPr>
                          </m:sSubPr>
                          <m:e>
                            <m:r>
                              <a:rPr lang="en-US" altLang="zh-CN" sz="2800" b="0" i="1" smtClean="0">
                                <a:latin typeface="+mj-ea"/>
                                <a:ea typeface="+mj-ea"/>
                              </a:rPr>
                              <m:t>𝑦</m:t>
                            </m:r>
                          </m:e>
                          <m:sub>
                            <m:r>
                              <a:rPr lang="en-US" altLang="zh-CN" sz="2800" b="0" i="1" smtClean="0">
                                <a:latin typeface="+mj-ea"/>
                                <a:ea typeface="+mj-ea"/>
                              </a:rPr>
                              <m:t>𝑁</m:t>
                            </m:r>
                          </m:sub>
                        </m:sSub>
                      </m:e>
                    </m:d>
                    <m:r>
                      <a:rPr lang="en-US" altLang="zh-CN" sz="2800" b="0" i="1" smtClean="0">
                        <a:latin typeface="+mj-ea"/>
                        <a:ea typeface="+mj-ea"/>
                      </a:rPr>
                      <m:t>,</m:t>
                    </m:r>
                    <m:r>
                      <a:rPr lang="zh-CN" altLang="en-US" sz="2800" i="1">
                        <a:latin typeface="+mj-ea"/>
                        <a:ea typeface="+mj-ea"/>
                      </a:rPr>
                      <m:t>其中</m:t>
                    </m:r>
                    <m:sSub>
                      <m:sSubPr>
                        <m:ctrlPr>
                          <a:rPr lang="en-US" altLang="zh-CN" sz="2800" i="1" smtClean="0">
                            <a:latin typeface="+mj-ea"/>
                            <a:ea typeface="+mj-ea"/>
                          </a:rPr>
                        </m:ctrlPr>
                      </m:sSubPr>
                      <m:e>
                        <m:r>
                          <a:rPr lang="en-US" altLang="zh-CN" sz="2800" b="0" i="1" smtClean="0">
                            <a:latin typeface="+mj-ea"/>
                            <a:ea typeface="+mj-ea"/>
                          </a:rPr>
                          <m:t>𝑥</m:t>
                        </m:r>
                      </m:e>
                      <m:sub>
                        <m:r>
                          <a:rPr lang="en-US" altLang="zh-CN" sz="2800" b="0" i="1" smtClean="0">
                            <a:latin typeface="+mj-ea"/>
                            <a:ea typeface="+mj-ea"/>
                          </a:rPr>
                          <m:t>𝑖</m:t>
                        </m:r>
                      </m:sub>
                    </m:sSub>
                    <m:r>
                      <a:rPr lang="en-US" altLang="zh-CN" sz="2800" i="1" smtClean="0">
                        <a:latin typeface="+mj-ea"/>
                        <a:ea typeface="+mj-ea"/>
                      </a:rPr>
                      <m:t>∈</m:t>
                    </m:r>
                    <m:sSup>
                      <m:sSupPr>
                        <m:ctrlPr>
                          <a:rPr lang="en-US" altLang="zh-CN" sz="2800" i="1" smtClean="0">
                            <a:latin typeface="+mj-ea"/>
                            <a:ea typeface="+mj-ea"/>
                          </a:rPr>
                        </m:ctrlPr>
                      </m:sSupPr>
                      <m:e>
                        <m:r>
                          <a:rPr lang="en-US" altLang="zh-CN" sz="2800" b="0" i="1" smtClean="0">
                            <a:latin typeface="+mj-ea"/>
                            <a:ea typeface="+mj-ea"/>
                          </a:rPr>
                          <m:t>𝑅</m:t>
                        </m:r>
                      </m:e>
                      <m:sup>
                        <m:r>
                          <a:rPr lang="en-US" altLang="zh-CN" sz="2800" b="0" i="1" smtClean="0">
                            <a:latin typeface="+mj-ea"/>
                            <a:ea typeface="+mj-ea"/>
                          </a:rPr>
                          <m:t>𝑛</m:t>
                        </m:r>
                      </m:sup>
                    </m:sSup>
                    <m:r>
                      <a:rPr lang="en-US" altLang="zh-CN" sz="2800" b="0" i="1" smtClean="0">
                        <a:latin typeface="+mj-ea"/>
                        <a:ea typeface="+mj-ea"/>
                      </a:rPr>
                      <m:t>,</m:t>
                    </m:r>
                    <m:sSub>
                      <m:sSubPr>
                        <m:ctrlPr>
                          <a:rPr lang="en-US" altLang="zh-CN" sz="2800" b="0" i="1" smtClean="0">
                            <a:latin typeface="+mj-ea"/>
                            <a:ea typeface="+mj-ea"/>
                          </a:rPr>
                        </m:ctrlPr>
                      </m:sSubPr>
                      <m:e>
                        <m:r>
                          <a:rPr lang="en-US" altLang="zh-CN" sz="2800" b="0" i="1" smtClean="0">
                            <a:latin typeface="+mj-ea"/>
                            <a:ea typeface="+mj-ea"/>
                          </a:rPr>
                          <m:t>𝑦</m:t>
                        </m:r>
                      </m:e>
                      <m:sub>
                        <m:r>
                          <a:rPr lang="en-US" altLang="zh-CN" sz="2800" b="0" i="1" smtClean="0">
                            <a:latin typeface="+mj-ea"/>
                            <a:ea typeface="+mj-ea"/>
                          </a:rPr>
                          <m:t>𝑖</m:t>
                        </m:r>
                      </m:sub>
                    </m:sSub>
                    <m:r>
                      <a:rPr lang="en-US" altLang="zh-CN" sz="2800" b="0" i="1" smtClean="0">
                        <a:latin typeface="+mj-ea"/>
                        <a:ea typeface="+mj-ea"/>
                      </a:rPr>
                      <m:t>∈</m:t>
                    </m:r>
                    <m:r>
                      <a:rPr lang="en-US" altLang="zh-CN" sz="2800" b="0" i="1" smtClean="0">
                        <a:latin typeface="+mj-ea"/>
                        <a:ea typeface="+mj-ea"/>
                      </a:rPr>
                      <m:t>𝑌</m:t>
                    </m:r>
                    <m:r>
                      <a:rPr lang="en-US" altLang="zh-CN" sz="2800" b="0" i="1" smtClean="0">
                        <a:latin typeface="+mj-ea"/>
                        <a:ea typeface="+mj-ea"/>
                      </a:rPr>
                      <m:t>=</m:t>
                    </m:r>
                    <m:d>
                      <m:dPr>
                        <m:begChr m:val="{"/>
                        <m:endChr m:val="}"/>
                        <m:ctrlPr>
                          <a:rPr lang="en-US" altLang="zh-CN" sz="2800" b="0" i="1" smtClean="0">
                            <a:latin typeface="+mj-ea"/>
                            <a:ea typeface="+mj-ea"/>
                          </a:rPr>
                        </m:ctrlPr>
                      </m:dPr>
                      <m:e>
                        <m:r>
                          <a:rPr lang="en-US" altLang="zh-CN" sz="2800" b="0" i="1" smtClean="0">
                            <a:latin typeface="+mj-ea"/>
                            <a:ea typeface="+mj-ea"/>
                          </a:rPr>
                          <m:t>+1,−1</m:t>
                        </m:r>
                      </m:e>
                    </m:d>
                    <m:r>
                      <a:rPr lang="en-US" altLang="zh-CN" sz="2800" b="0" i="1" smtClean="0">
                        <a:latin typeface="+mj-ea"/>
                        <a:ea typeface="+mj-ea"/>
                      </a:rPr>
                      <m:t>,</m:t>
                    </m:r>
                    <m:r>
                      <a:rPr lang="en-US" altLang="zh-CN" sz="2800" b="0" i="1" smtClean="0">
                        <a:latin typeface="+mj-ea"/>
                        <a:ea typeface="+mj-ea"/>
                      </a:rPr>
                      <m:t>𝑖</m:t>
                    </m:r>
                    <m:r>
                      <a:rPr lang="en-US" altLang="zh-CN" sz="2800" b="0" i="1" smtClean="0">
                        <a:latin typeface="+mj-ea"/>
                        <a:ea typeface="+mj-ea"/>
                      </a:rPr>
                      <m:t>=1,2,…,</m:t>
                    </m:r>
                    <m:r>
                      <a:rPr lang="en-US" altLang="zh-CN" sz="2800" b="0" i="1" smtClean="0">
                        <a:latin typeface="+mj-ea"/>
                        <a:ea typeface="+mj-ea"/>
                      </a:rPr>
                      <m:t>𝑁</m:t>
                    </m:r>
                    <m:r>
                      <a:rPr lang="en-US" altLang="zh-CN" sz="2800" b="0" i="1" smtClean="0">
                        <a:latin typeface="+mj-ea"/>
                        <a:ea typeface="+mj-ea"/>
                      </a:rPr>
                      <m:t>,如果存在某个</m:t>
                    </m:r>
                  </m:oMath>
                </a14:m>
                <a:r>
                  <a:rPr lang="zh-CN" altLang="en-US" sz="2800" dirty="0">
                    <a:latin typeface="+mj-ea"/>
                    <a:ea typeface="+mj-ea"/>
                  </a:rPr>
                  <a:t>超平面</a:t>
                </a:r>
                <a:r>
                  <a:rPr lang="en-US" altLang="zh-CN" sz="2800" dirty="0">
                    <a:latin typeface="+mj-ea"/>
                    <a:ea typeface="+mj-ea"/>
                  </a:rPr>
                  <a:t>S</a:t>
                </a:r>
                <a:r>
                  <a:rPr lang="zh-CN" altLang="en-US" sz="2800" dirty="0">
                    <a:latin typeface="+mj-ea"/>
                    <a:ea typeface="+mj-ea"/>
                  </a:rPr>
                  <a:t>（</a:t>
                </a:r>
                <a:r>
                  <a:rPr lang="en-US" altLang="zh-CN" sz="2800" b="0" dirty="0">
                    <a:latin typeface="+mj-ea"/>
                    <a:ea typeface="+mj-ea"/>
                  </a:rPr>
                  <a:t> </a:t>
                </a:r>
                <a14:m>
                  <m:oMath xmlns:m="http://schemas.openxmlformats.org/officeDocument/2006/math">
                    <m:r>
                      <a:rPr lang="en-US" altLang="zh-CN" sz="2800" b="0" i="1" smtClean="0">
                        <a:latin typeface="+mj-ea"/>
                        <a:ea typeface="+mj-ea"/>
                      </a:rPr>
                      <m:t>𝑤</m:t>
                    </m:r>
                    <m:r>
                      <a:rPr lang="en-US" altLang="zh-CN" sz="2800" b="0" i="1" smtClean="0">
                        <a:latin typeface="+mj-ea"/>
                        <a:ea typeface="+mj-ea"/>
                      </a:rPr>
                      <m:t>∙</m:t>
                    </m:r>
                    <m:r>
                      <a:rPr lang="en-US" altLang="zh-CN" sz="2800" b="0" i="1" smtClean="0">
                        <a:latin typeface="+mj-ea"/>
                        <a:ea typeface="+mj-ea"/>
                      </a:rPr>
                      <m:t>𝑥</m:t>
                    </m:r>
                    <m:r>
                      <a:rPr lang="en-US" altLang="zh-CN" sz="2800" b="0" i="1" smtClean="0">
                        <a:latin typeface="+mj-ea"/>
                        <a:ea typeface="+mj-ea"/>
                      </a:rPr>
                      <m:t>+</m:t>
                    </m:r>
                    <m:r>
                      <a:rPr lang="en-US" altLang="zh-CN" sz="2800" b="0" i="1" smtClean="0">
                        <a:latin typeface="+mj-ea"/>
                        <a:ea typeface="+mj-ea"/>
                      </a:rPr>
                      <m:t>𝑏</m:t>
                    </m:r>
                    <m:r>
                      <a:rPr lang="en-US" altLang="zh-CN" sz="2800" b="0" i="1" smtClean="0">
                        <a:latin typeface="+mj-ea"/>
                        <a:ea typeface="+mj-ea"/>
                      </a:rPr>
                      <m:t>=0 </m:t>
                    </m:r>
                  </m:oMath>
                </a14:m>
                <a:r>
                  <a:rPr lang="zh-CN" altLang="en-US" sz="2800" dirty="0">
                    <a:latin typeface="+mj-ea"/>
                    <a:ea typeface="+mj-ea"/>
                  </a:rPr>
                  <a:t>），能够将数据集的正实例点和负实例点完全正确地划分到超平面的两侧，即对所有的</a:t>
                </a:r>
                <a14:m>
                  <m:oMath xmlns:m="http://schemas.openxmlformats.org/officeDocument/2006/math">
                    <m:sSub>
                      <m:sSubPr>
                        <m:ctrlPr>
                          <a:rPr lang="en-US" altLang="zh-CN" sz="2800" i="1" smtClean="0">
                            <a:latin typeface="+mj-ea"/>
                            <a:ea typeface="+mj-ea"/>
                          </a:rPr>
                        </m:ctrlPr>
                      </m:sSubPr>
                      <m:e>
                        <m:r>
                          <a:rPr lang="en-US" altLang="zh-CN" sz="2800" b="0" i="1" smtClean="0">
                            <a:latin typeface="+mj-ea"/>
                            <a:ea typeface="+mj-ea"/>
                          </a:rPr>
                          <m:t>𝑦</m:t>
                        </m:r>
                      </m:e>
                      <m:sub>
                        <m:r>
                          <a:rPr lang="en-US" altLang="zh-CN" sz="2800" b="0" i="1" smtClean="0">
                            <a:latin typeface="+mj-ea"/>
                            <a:ea typeface="+mj-ea"/>
                          </a:rPr>
                          <m:t>𝑖</m:t>
                        </m:r>
                      </m:sub>
                    </m:sSub>
                    <m:r>
                      <a:rPr lang="en-US" altLang="zh-CN" sz="2800" b="0" i="1" smtClean="0">
                        <a:latin typeface="+mj-ea"/>
                        <a:ea typeface="+mj-ea"/>
                      </a:rPr>
                      <m:t>=−1</m:t>
                    </m:r>
                    <m:r>
                      <a:rPr lang="zh-CN" altLang="en-US" sz="2800" i="1">
                        <a:latin typeface="+mj-ea"/>
                        <a:ea typeface="+mj-ea"/>
                      </a:rPr>
                      <m:t>的</m:t>
                    </m:r>
                  </m:oMath>
                </a14:m>
                <a:r>
                  <a:rPr lang="zh-CN" altLang="en-US" sz="2800" dirty="0">
                    <a:latin typeface="+mj-ea"/>
                    <a:ea typeface="+mj-ea"/>
                  </a:rPr>
                  <a:t>实例</a:t>
                </a:r>
                <a:r>
                  <a:rPr lang="en-US" altLang="zh-CN" sz="2800" i="1" dirty="0" err="1">
                    <a:latin typeface="+mj-ea"/>
                    <a:ea typeface="+mj-ea"/>
                    <a:cs typeface="Times New Roman" panose="02020603050405020304" pitchFamily="18" charset="0"/>
                  </a:rPr>
                  <a:t>i</a:t>
                </a:r>
                <a:r>
                  <a:rPr lang="en-US" altLang="zh-CN" sz="2800" i="1" dirty="0">
                    <a:latin typeface="+mj-ea"/>
                    <a:ea typeface="+mj-ea"/>
                    <a:cs typeface="Times New Roman" panose="02020603050405020304" pitchFamily="18" charset="0"/>
                  </a:rPr>
                  <a:t>,</a:t>
                </a:r>
                <a:r>
                  <a:rPr lang="zh-CN" altLang="en-US" sz="2800" dirty="0">
                    <a:latin typeface="+mj-ea"/>
                    <a:ea typeface="+mj-ea"/>
                  </a:rPr>
                  <a:t>有</a:t>
                </a:r>
                <a14:m>
                  <m:oMath xmlns:m="http://schemas.openxmlformats.org/officeDocument/2006/math">
                    <m:r>
                      <a:rPr lang="en-US" altLang="zh-CN" sz="2800" b="0" i="1" smtClean="0">
                        <a:latin typeface="+mj-ea"/>
                        <a:ea typeface="+mj-ea"/>
                      </a:rPr>
                      <m:t>𝑤</m:t>
                    </m:r>
                    <m:r>
                      <a:rPr lang="en-US" altLang="zh-CN" sz="2800" b="0" i="1" smtClean="0">
                        <a:latin typeface="+mj-ea"/>
                        <a:ea typeface="+mj-ea"/>
                      </a:rPr>
                      <m:t>∙</m:t>
                    </m:r>
                    <m:sSub>
                      <m:sSubPr>
                        <m:ctrlPr>
                          <a:rPr lang="en-US" altLang="zh-CN" sz="2800" b="0" i="1" smtClean="0">
                            <a:latin typeface="+mj-ea"/>
                            <a:ea typeface="+mj-ea"/>
                          </a:rPr>
                        </m:ctrlPr>
                      </m:sSubPr>
                      <m:e>
                        <m:r>
                          <a:rPr lang="en-US" altLang="zh-CN" sz="2800" b="0" i="1" smtClean="0">
                            <a:latin typeface="+mj-ea"/>
                            <a:ea typeface="+mj-ea"/>
                          </a:rPr>
                          <m:t>𝑥</m:t>
                        </m:r>
                      </m:e>
                      <m:sub>
                        <m:r>
                          <a:rPr lang="en-US" altLang="zh-CN" sz="2800" b="0" i="1" smtClean="0">
                            <a:latin typeface="+mj-ea"/>
                            <a:ea typeface="+mj-ea"/>
                          </a:rPr>
                          <m:t>𝑖</m:t>
                        </m:r>
                      </m:sub>
                    </m:sSub>
                    <m:r>
                      <a:rPr lang="en-US" altLang="zh-CN" sz="2800" b="0" i="1" smtClean="0">
                        <a:latin typeface="+mj-ea"/>
                        <a:ea typeface="+mj-ea"/>
                      </a:rPr>
                      <m:t>+</m:t>
                    </m:r>
                    <m:r>
                      <a:rPr lang="en-US" altLang="zh-CN" sz="2800" b="0" i="1" smtClean="0">
                        <a:latin typeface="+mj-ea"/>
                        <a:ea typeface="+mj-ea"/>
                      </a:rPr>
                      <m:t>𝑏</m:t>
                    </m:r>
                    <m:r>
                      <a:rPr lang="en-US" altLang="zh-CN" sz="2800" b="0" i="1" smtClean="0">
                        <a:latin typeface="+mj-ea"/>
                        <a:ea typeface="+mj-ea"/>
                      </a:rPr>
                      <m:t>&lt;0,则</m:t>
                    </m:r>
                  </m:oMath>
                </a14:m>
                <a:r>
                  <a:rPr lang="zh-CN" altLang="en-US" sz="2800" dirty="0">
                    <a:latin typeface="+mj-ea"/>
                    <a:ea typeface="+mj-ea"/>
                  </a:rPr>
                  <a:t>称数据集</a:t>
                </a:r>
                <a:r>
                  <a:rPr lang="en-US" altLang="zh-CN" sz="2800" dirty="0">
                    <a:latin typeface="+mj-ea"/>
                    <a:ea typeface="+mj-ea"/>
                  </a:rPr>
                  <a:t>T</a:t>
                </a:r>
                <a:r>
                  <a:rPr lang="zh-CN" altLang="en-US" sz="2800" dirty="0">
                    <a:latin typeface="+mj-ea"/>
                    <a:ea typeface="+mj-ea"/>
                  </a:rPr>
                  <a:t>为线性可分数据集（</a:t>
                </a:r>
                <a:r>
                  <a:rPr lang="en-US" altLang="zh-CN" sz="2800" dirty="0">
                    <a:latin typeface="+mj-ea"/>
                    <a:ea typeface="+mj-ea"/>
                  </a:rPr>
                  <a:t>linearly separable data set</a:t>
                </a:r>
                <a:r>
                  <a:rPr lang="zh-CN" altLang="en-US" sz="2800" dirty="0">
                    <a:latin typeface="+mj-ea"/>
                    <a:ea typeface="+mj-ea"/>
                  </a:rPr>
                  <a:t>）</a:t>
                </a:r>
                <a:r>
                  <a:rPr lang="en-US" altLang="zh-CN" sz="2800" dirty="0">
                    <a:latin typeface="+mj-ea"/>
                    <a:ea typeface="+mj-ea"/>
                  </a:rPr>
                  <a:t>;</a:t>
                </a:r>
                <a:r>
                  <a:rPr lang="zh-CN" altLang="en-US" sz="2800" dirty="0">
                    <a:latin typeface="+mj-ea"/>
                    <a:ea typeface="+mj-ea"/>
                  </a:rPr>
                  <a:t>否则，称数据集</a:t>
                </a:r>
                <a:r>
                  <a:rPr lang="en-US" altLang="zh-CN" sz="2800" dirty="0">
                    <a:latin typeface="+mj-ea"/>
                    <a:ea typeface="+mj-ea"/>
                  </a:rPr>
                  <a:t>T</a:t>
                </a:r>
                <a:r>
                  <a:rPr lang="zh-CN" altLang="en-US" sz="2800" dirty="0">
                    <a:latin typeface="+mj-ea"/>
                    <a:ea typeface="+mj-ea"/>
                  </a:rPr>
                  <a:t>线性不可分。</a:t>
                </a:r>
                <a:endParaRPr lang="en-US" altLang="zh-CN" sz="2800" dirty="0">
                  <a:latin typeface="+mj-ea"/>
                  <a:ea typeface="+mj-ea"/>
                </a:endParaRPr>
              </a:p>
              <a:p>
                <a:pPr>
                  <a:lnSpc>
                    <a:spcPct val="120000"/>
                  </a:lnSpc>
                </a:pPr>
                <a:endParaRPr lang="en-US" altLang="zh-CN" sz="2800" dirty="0"/>
              </a:p>
            </p:txBody>
          </p:sp>
        </mc:Choice>
        <mc:Fallback>
          <p:sp>
            <p:nvSpPr>
              <p:cNvPr id="5" name="文本框 4">
                <a:extLst>
                  <a:ext uri="{FF2B5EF4-FFF2-40B4-BE49-F238E27FC236}">
                    <a16:creationId xmlns:a16="http://schemas.microsoft.com/office/drawing/2014/main" id="{9A131478-0B8A-749E-E1C7-A3FF2F4ADBDA}"/>
                  </a:ext>
                </a:extLst>
              </p:cNvPr>
              <p:cNvSpPr txBox="1">
                <a:spLocks noRot="1" noChangeAspect="1" noMove="1" noResize="1" noEditPoints="1" noAdjustHandles="1" noChangeArrowheads="1" noChangeShapeType="1" noTextEdit="1"/>
              </p:cNvSpPr>
              <p:nvPr/>
            </p:nvSpPr>
            <p:spPr>
              <a:xfrm>
                <a:off x="584200" y="1208169"/>
                <a:ext cx="10850979" cy="4181337"/>
              </a:xfrm>
              <a:prstGeom prst="rect">
                <a:avLst/>
              </a:prstGeom>
              <a:blipFill>
                <a:blip r:embed="rId2"/>
                <a:stretch>
                  <a:fillRect l="-1180"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5125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570480" y="1442402"/>
            <a:ext cx="6324600" cy="3985918"/>
            <a:chOff x="4728" y="2803"/>
            <a:chExt cx="9960" cy="6579"/>
          </a:xfrm>
        </p:grpSpPr>
        <p:sp>
          <p:nvSpPr>
            <p:cNvPr id="3"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3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感知机</a:t>
              </a:r>
              <a:r>
                <a:rPr lang="en-US" altLang="zh-CN" sz="3600" dirty="0">
                  <a:solidFill>
                    <a:schemeClr val="tx1"/>
                  </a:solidFill>
                  <a:latin typeface="Impact" panose="020B0806030902050204" pitchFamily="34" charset="0"/>
                  <a:ea typeface="微软雅黑" panose="020B0503020204020204" charset="-122"/>
                </a:rPr>
                <a:t>    </a:t>
              </a:r>
              <a:endParaRPr lang="zh-CN" altLang="en-US" sz="3600" dirty="0">
                <a:solidFill>
                  <a:schemeClr val="tx1"/>
                </a:solidFill>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93"/>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04    </a:t>
              </a:r>
              <a:r>
                <a:rPr lang="zh-CN" altLang="en-US" sz="3600" dirty="0">
                  <a:solidFill>
                    <a:schemeClr val="tx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84200" y="65169"/>
            <a:ext cx="10388600" cy="1143000"/>
          </a:xfrm>
        </p:spPr>
        <p:txBody>
          <a:bodyPr>
            <a:normAutofit/>
          </a:bodyPr>
          <a:lstStyle/>
          <a:p>
            <a:pPr algn="l"/>
            <a:r>
              <a:rPr lang="zh-CN" altLang="en-US" dirty="0"/>
              <a:t>感知机学习策略</a:t>
            </a:r>
          </a:p>
        </p:txBody>
      </p:sp>
      <p:sp>
        <p:nvSpPr>
          <p:cNvPr id="5" name="文本框 4">
            <a:extLst>
              <a:ext uri="{FF2B5EF4-FFF2-40B4-BE49-F238E27FC236}">
                <a16:creationId xmlns:a16="http://schemas.microsoft.com/office/drawing/2014/main" id="{9A131478-0B8A-749E-E1C7-A3FF2F4ADBDA}"/>
              </a:ext>
            </a:extLst>
          </p:cNvPr>
          <p:cNvSpPr txBox="1"/>
          <p:nvPr/>
        </p:nvSpPr>
        <p:spPr>
          <a:xfrm>
            <a:off x="584200" y="1208169"/>
            <a:ext cx="10850979" cy="3147208"/>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800" b="1" dirty="0">
                <a:latin typeface="+mj-ea"/>
                <a:ea typeface="+mj-ea"/>
              </a:rPr>
              <a:t>感知机的目的</a:t>
            </a:r>
            <a:endParaRPr lang="en-US" altLang="zh-CN" sz="2800" b="1" dirty="0">
              <a:latin typeface="+mj-ea"/>
              <a:ea typeface="+mj-ea"/>
            </a:endParaRPr>
          </a:p>
          <a:p>
            <a:pPr>
              <a:lnSpc>
                <a:spcPct val="120000"/>
              </a:lnSpc>
            </a:pPr>
            <a:r>
              <a:rPr lang="zh-CN" altLang="en-US" sz="2800" dirty="0">
                <a:latin typeface="+mj-ea"/>
                <a:ea typeface="+mj-ea"/>
              </a:rPr>
              <a:t>     假设训练数据集是线性可分的，感知机学习的目的是</a:t>
            </a:r>
            <a:r>
              <a:rPr lang="zh-CN" altLang="en-US" sz="2800" b="1" dirty="0">
                <a:latin typeface="+mj-ea"/>
                <a:ea typeface="+mj-ea"/>
              </a:rPr>
              <a:t>求得一个能够将训练集整实例点和负实例点完全正确分开的分离超平面</a:t>
            </a:r>
            <a:r>
              <a:rPr lang="zh-CN" altLang="en-US" sz="2800" dirty="0">
                <a:latin typeface="+mj-ea"/>
                <a:ea typeface="+mj-ea"/>
              </a:rPr>
              <a:t>。为了找出这样的超平面，即确定感知机模型参数</a:t>
            </a:r>
            <a:r>
              <a:rPr lang="en-US" altLang="zh-CN" sz="2800" dirty="0">
                <a:latin typeface="+mj-ea"/>
                <a:ea typeface="+mj-ea"/>
              </a:rPr>
              <a:t>w</a:t>
            </a:r>
            <a:r>
              <a:rPr lang="zh-CN" altLang="en-US" sz="2800" dirty="0">
                <a:latin typeface="+mj-ea"/>
                <a:ea typeface="+mj-ea"/>
              </a:rPr>
              <a:t>和</a:t>
            </a:r>
            <a:r>
              <a:rPr lang="en-US" altLang="zh-CN" sz="2800" dirty="0">
                <a:latin typeface="+mj-ea"/>
                <a:ea typeface="+mj-ea"/>
              </a:rPr>
              <a:t>b,</a:t>
            </a:r>
            <a:r>
              <a:rPr lang="zh-CN" altLang="en-US" sz="2800" dirty="0">
                <a:latin typeface="+mj-ea"/>
                <a:ea typeface="+mj-ea"/>
              </a:rPr>
              <a:t>需要确定一个学习策略，即定义</a:t>
            </a:r>
            <a:r>
              <a:rPr lang="en-US" altLang="zh-CN" sz="2800" dirty="0">
                <a:latin typeface="+mj-ea"/>
                <a:ea typeface="+mj-ea"/>
              </a:rPr>
              <a:t>(</a:t>
            </a:r>
            <a:r>
              <a:rPr lang="zh-CN" altLang="en-US" sz="2800" dirty="0">
                <a:latin typeface="+mj-ea"/>
                <a:ea typeface="+mj-ea"/>
              </a:rPr>
              <a:t>经验</a:t>
            </a:r>
            <a:r>
              <a:rPr lang="en-US" altLang="zh-CN" sz="2800" dirty="0">
                <a:latin typeface="+mj-ea"/>
                <a:ea typeface="+mj-ea"/>
              </a:rPr>
              <a:t>)</a:t>
            </a:r>
            <a:r>
              <a:rPr lang="zh-CN" altLang="en-US" sz="2800" dirty="0">
                <a:latin typeface="+mj-ea"/>
                <a:ea typeface="+mj-ea"/>
              </a:rPr>
              <a:t>损失函数并将损失函数极小化。</a:t>
            </a:r>
            <a:endParaRPr lang="en-US" altLang="zh-CN" sz="2800" dirty="0">
              <a:latin typeface="+mj-ea"/>
              <a:ea typeface="+mj-ea"/>
            </a:endParaRPr>
          </a:p>
          <a:p>
            <a:pPr>
              <a:lnSpc>
                <a:spcPct val="120000"/>
              </a:lnSpc>
            </a:pPr>
            <a:endParaRPr lang="en-US" altLang="zh-CN" sz="2800" dirty="0"/>
          </a:p>
        </p:txBody>
      </p:sp>
    </p:spTree>
    <p:extLst>
      <p:ext uri="{BB962C8B-B14F-4D97-AF65-F5344CB8AC3E}">
        <p14:creationId xmlns:p14="http://schemas.microsoft.com/office/powerpoint/2010/main" val="426376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84200" y="65169"/>
            <a:ext cx="10388600" cy="1143000"/>
          </a:xfrm>
        </p:spPr>
        <p:txBody>
          <a:bodyPr>
            <a:normAutofit/>
          </a:bodyPr>
          <a:lstStyle/>
          <a:p>
            <a:pPr algn="l"/>
            <a:r>
              <a:rPr lang="zh-CN" altLang="en-US" sz="3600" dirty="0"/>
              <a:t>感知机学习策略</a:t>
            </a:r>
            <a:endParaRPr lang="zh-CN" altLang="en-US" dirty="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A131478-0B8A-749E-E1C7-A3FF2F4ADBDA}"/>
                  </a:ext>
                </a:extLst>
              </p:cNvPr>
              <p:cNvSpPr txBox="1"/>
              <p:nvPr/>
            </p:nvSpPr>
            <p:spPr>
              <a:xfrm>
                <a:off x="572610" y="1393747"/>
                <a:ext cx="11046780" cy="4724948"/>
              </a:xfrm>
              <a:prstGeom prst="rect">
                <a:avLst/>
              </a:prstGeom>
              <a:noFill/>
            </p:spPr>
            <p:txBody>
              <a:bodyPr wrap="square" rtlCol="0">
                <a:spAutoFit/>
              </a:bodyPr>
              <a:lstStyle/>
              <a:p>
                <a:pPr marL="342900" indent="-342900">
                  <a:lnSpc>
                    <a:spcPct val="120000"/>
                  </a:lnSpc>
                  <a:buFont typeface="Wingdings" panose="05000000000000000000" pitchFamily="2" charset="2"/>
                  <a:buChar char="p"/>
                </a:pPr>
                <a:r>
                  <a:rPr lang="zh-CN" altLang="en-US" sz="2400" b="1" dirty="0">
                    <a:latin typeface="+mj-ea"/>
                    <a:ea typeface="+mj-ea"/>
                  </a:rPr>
                  <a:t>损失函数选择依据</a:t>
                </a:r>
                <a:endParaRPr lang="en-US" altLang="zh-CN" sz="2400" b="1"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自然选择：误分类点的总数，但这样损失函数不是参数</a:t>
                </a:r>
                <a:r>
                  <a:rPr lang="en-US" altLang="zh-CN" sz="2400" dirty="0">
                    <a:latin typeface="+mj-ea"/>
                    <a:ea typeface="+mj-ea"/>
                  </a:rPr>
                  <a:t>w</a:t>
                </a:r>
                <a:r>
                  <a:rPr lang="zh-CN" altLang="en-US" sz="2400" dirty="0">
                    <a:latin typeface="+mj-ea"/>
                    <a:ea typeface="+mj-ea"/>
                  </a:rPr>
                  <a:t>和</a:t>
                </a:r>
                <a:r>
                  <a:rPr lang="en-US" altLang="zh-CN" sz="2400" dirty="0">
                    <a:latin typeface="+mj-ea"/>
                    <a:ea typeface="+mj-ea"/>
                  </a:rPr>
                  <a:t>b</a:t>
                </a:r>
                <a:r>
                  <a:rPr lang="zh-CN" altLang="en-US" sz="2400" dirty="0">
                    <a:latin typeface="+mj-ea"/>
                    <a:ea typeface="+mj-ea"/>
                  </a:rPr>
                  <a:t>的连续可导函数，不易优化。</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另一选择：误分类点到超平面</a:t>
                </a:r>
                <a:r>
                  <a:rPr lang="en-US" altLang="zh-CN" sz="2400" dirty="0">
                    <a:latin typeface="+mj-ea"/>
                    <a:ea typeface="+mj-ea"/>
                  </a:rPr>
                  <a:t>S</a:t>
                </a:r>
                <a:r>
                  <a:rPr lang="zh-CN" altLang="en-US" sz="2400" dirty="0">
                    <a:latin typeface="+mj-ea"/>
                    <a:ea typeface="+mj-ea"/>
                  </a:rPr>
                  <a:t>的总距离。</a:t>
                </a:r>
                <a:endParaRPr lang="en-US" altLang="zh-CN" sz="2400" dirty="0">
                  <a:latin typeface="+mj-ea"/>
                  <a:ea typeface="+mj-ea"/>
                </a:endParaRPr>
              </a:p>
              <a:p>
                <a:pPr>
                  <a:lnSpc>
                    <a:spcPct val="120000"/>
                  </a:lnSpc>
                </a:pPr>
                <a:r>
                  <a:rPr lang="en-US" altLang="zh-CN" sz="2400" dirty="0">
                    <a:latin typeface="+mj-ea"/>
                    <a:ea typeface="+mj-ea"/>
                  </a:rPr>
                  <a:t>     </a:t>
                </a:r>
                <a:r>
                  <a:rPr lang="zh-CN" altLang="en-US" sz="2400" dirty="0">
                    <a:latin typeface="+mj-ea"/>
                    <a:ea typeface="+mj-ea"/>
                  </a:rPr>
                  <a:t>空间</a:t>
                </a:r>
                <a14:m>
                  <m:oMath xmlns:m="http://schemas.openxmlformats.org/officeDocument/2006/math">
                    <m:sSup>
                      <m:sSupPr>
                        <m:ctrlPr>
                          <a:rPr lang="en-US" altLang="zh-CN" sz="2400" i="1" smtClean="0">
                            <a:latin typeface="+mj-ea"/>
                            <a:ea typeface="+mj-ea"/>
                          </a:rPr>
                        </m:ctrlPr>
                      </m:sSupPr>
                      <m:e>
                        <m:r>
                          <a:rPr lang="en-US" altLang="zh-CN" sz="2400" b="0" i="1" smtClean="0">
                            <a:latin typeface="+mj-ea"/>
                            <a:ea typeface="+mj-ea"/>
                          </a:rPr>
                          <m:t>𝑅</m:t>
                        </m:r>
                      </m:e>
                      <m:sup>
                        <m:r>
                          <a:rPr lang="en-US" altLang="zh-CN" sz="2400" b="0" i="1" smtClean="0">
                            <a:latin typeface="+mj-ea"/>
                            <a:ea typeface="+mj-ea"/>
                          </a:rPr>
                          <m:t>𝑛</m:t>
                        </m:r>
                      </m:sup>
                    </m:sSup>
                    <m:r>
                      <a:rPr lang="zh-CN" altLang="en-US" sz="2400" i="1">
                        <a:latin typeface="+mj-ea"/>
                        <a:ea typeface="+mj-ea"/>
                      </a:rPr>
                      <m:t>中</m:t>
                    </m:r>
                  </m:oMath>
                </a14:m>
                <a:r>
                  <a:rPr lang="zh-CN" altLang="en-US" sz="2400" dirty="0">
                    <a:latin typeface="+mj-ea"/>
                    <a:ea typeface="+mj-ea"/>
                  </a:rPr>
                  <a:t>任一点</a:t>
                </a:r>
                <a14:m>
                  <m:oMath xmlns:m="http://schemas.openxmlformats.org/officeDocument/2006/math">
                    <m:sSub>
                      <m:sSubPr>
                        <m:ctrlPr>
                          <a:rPr lang="en-US" altLang="zh-CN" sz="2400" i="1" smtClean="0">
                            <a:latin typeface="+mj-ea"/>
                            <a:ea typeface="+mj-ea"/>
                          </a:rPr>
                        </m:ctrlPr>
                      </m:sSubPr>
                      <m:e>
                        <m:r>
                          <a:rPr lang="en-US" altLang="zh-CN" sz="2400" b="0" i="1" smtClean="0">
                            <a:latin typeface="+mj-ea"/>
                            <a:ea typeface="+mj-ea"/>
                          </a:rPr>
                          <m:t>𝑥</m:t>
                        </m:r>
                      </m:e>
                      <m:sub>
                        <m:r>
                          <a:rPr lang="en-US" altLang="zh-CN" sz="2400" b="0" i="1" smtClean="0">
                            <a:latin typeface="+mj-ea"/>
                            <a:ea typeface="+mj-ea"/>
                          </a:rPr>
                          <m:t>0</m:t>
                        </m:r>
                      </m:sub>
                    </m:sSub>
                    <m:r>
                      <a:rPr lang="zh-CN" altLang="en-US" sz="2400" i="1">
                        <a:latin typeface="+mj-ea"/>
                        <a:ea typeface="+mj-ea"/>
                      </a:rPr>
                      <m:t>到</m:t>
                    </m:r>
                  </m:oMath>
                </a14:m>
                <a:r>
                  <a:rPr lang="zh-CN" altLang="en-US" sz="2400" dirty="0">
                    <a:latin typeface="+mj-ea"/>
                    <a:ea typeface="+mj-ea"/>
                  </a:rPr>
                  <a:t>超平面</a:t>
                </a:r>
                <a:r>
                  <a:rPr lang="en-US" altLang="zh-CN" sz="2400" dirty="0">
                    <a:latin typeface="+mj-ea"/>
                    <a:ea typeface="+mj-ea"/>
                  </a:rPr>
                  <a:t>S</a:t>
                </a:r>
                <a:r>
                  <a:rPr lang="zh-CN" altLang="en-US" sz="2400" dirty="0">
                    <a:latin typeface="+mj-ea"/>
                    <a:ea typeface="+mj-ea"/>
                  </a:rPr>
                  <a:t>的距离：</a:t>
                </a:r>
                <a14:m>
                  <m:oMath xmlns:m="http://schemas.openxmlformats.org/officeDocument/2006/math">
                    <m:f>
                      <m:fPr>
                        <m:ctrlPr>
                          <a:rPr lang="en-US" altLang="zh-CN" sz="2400" i="1" smtClean="0">
                            <a:latin typeface="+mj-ea"/>
                            <a:ea typeface="+mj-ea"/>
                          </a:rPr>
                        </m:ctrlPr>
                      </m:fPr>
                      <m:num>
                        <m:r>
                          <a:rPr lang="en-US" altLang="zh-CN" sz="2400" b="0" i="1" smtClean="0">
                            <a:latin typeface="+mj-ea"/>
                            <a:ea typeface="+mj-ea"/>
                          </a:rPr>
                          <m:t>1</m:t>
                        </m:r>
                      </m:num>
                      <m:den>
                        <m:d>
                          <m:dPr>
                            <m:begChr m:val="‖"/>
                            <m:endChr m:val="‖"/>
                            <m:ctrlPr>
                              <a:rPr lang="en-US" altLang="zh-CN" sz="2400" i="1" smtClean="0">
                                <a:latin typeface="+mj-ea"/>
                                <a:ea typeface="+mj-ea"/>
                              </a:rPr>
                            </m:ctrlPr>
                          </m:dPr>
                          <m:e>
                            <m:r>
                              <a:rPr lang="en-US" altLang="zh-CN" sz="2400" b="0" i="1" smtClean="0">
                                <a:latin typeface="+mj-ea"/>
                                <a:ea typeface="+mj-ea"/>
                              </a:rPr>
                              <m:t>𝑤</m:t>
                            </m:r>
                          </m:e>
                        </m:d>
                      </m:den>
                    </m:f>
                    <m:d>
                      <m:dPr>
                        <m:begChr m:val="|"/>
                        <m:endChr m:val="|"/>
                        <m:ctrlPr>
                          <a:rPr lang="en-US" altLang="zh-CN" sz="2400" i="1" smtClean="0">
                            <a:latin typeface="+mj-ea"/>
                            <a:ea typeface="+mj-ea"/>
                          </a:rPr>
                        </m:ctrlPr>
                      </m:dPr>
                      <m:e>
                        <m:r>
                          <a:rPr lang="en-US" altLang="zh-CN" sz="2400" b="0" i="1" smtClean="0">
                            <a:latin typeface="+mj-ea"/>
                            <a:ea typeface="+mj-ea"/>
                          </a:rPr>
                          <m:t>𝑤</m:t>
                        </m:r>
                        <m:r>
                          <a:rPr lang="en-US" altLang="zh-CN" sz="2400" b="0" i="1" smtClean="0">
                            <a:latin typeface="+mj-ea"/>
                            <a:ea typeface="+mj-ea"/>
                          </a:rPr>
                          <m:t>∙</m:t>
                        </m:r>
                        <m:sSub>
                          <m:sSubPr>
                            <m:ctrlPr>
                              <a:rPr lang="en-US" altLang="zh-CN" sz="2400" b="0" i="1" smtClean="0">
                                <a:latin typeface="+mj-ea"/>
                                <a:ea typeface="+mj-ea"/>
                              </a:rPr>
                            </m:ctrlPr>
                          </m:sSubPr>
                          <m:e>
                            <m:r>
                              <a:rPr lang="en-US" altLang="zh-CN" sz="2400" b="0" i="1" smtClean="0">
                                <a:latin typeface="+mj-ea"/>
                                <a:ea typeface="+mj-ea"/>
                              </a:rPr>
                              <m:t>𝑥</m:t>
                            </m:r>
                          </m:e>
                          <m:sub>
                            <m:r>
                              <a:rPr lang="en-US" altLang="zh-CN" sz="2400" b="0" i="1" smtClean="0">
                                <a:latin typeface="+mj-ea"/>
                                <a:ea typeface="+mj-ea"/>
                              </a:rPr>
                              <m:t>0</m:t>
                            </m:r>
                          </m:sub>
                        </m:sSub>
                        <m:r>
                          <a:rPr lang="en-US" altLang="zh-CN" sz="2400" b="0" i="1" smtClean="0">
                            <a:latin typeface="+mj-ea"/>
                            <a:ea typeface="+mj-ea"/>
                          </a:rPr>
                          <m:t>+</m:t>
                        </m:r>
                        <m:r>
                          <a:rPr lang="en-US" altLang="zh-CN" sz="2400" b="0" i="1" smtClean="0">
                            <a:latin typeface="+mj-ea"/>
                            <a:ea typeface="+mj-ea"/>
                          </a:rPr>
                          <m:t>𝑏</m:t>
                        </m:r>
                      </m:e>
                    </m:d>
                    <m:r>
                      <a:rPr lang="zh-CN" altLang="en-US" sz="2400" i="1">
                        <a:latin typeface="+mj-ea"/>
                        <a:ea typeface="+mj-ea"/>
                      </a:rPr>
                      <m:t>，</m:t>
                    </m:r>
                    <m:r>
                      <a:rPr lang="zh-CN" altLang="en-US" sz="2400" i="1" smtClean="0">
                        <a:latin typeface="+mj-ea"/>
                        <a:ea typeface="+mj-ea"/>
                      </a:rPr>
                      <m:t>其中</m:t>
                    </m:r>
                    <m:d>
                      <m:dPr>
                        <m:begChr m:val="‖"/>
                        <m:endChr m:val="‖"/>
                        <m:ctrlPr>
                          <a:rPr lang="en-US" altLang="zh-CN" sz="2400" i="1" smtClean="0">
                            <a:latin typeface="+mj-ea"/>
                            <a:ea typeface="+mj-ea"/>
                          </a:rPr>
                        </m:ctrlPr>
                      </m:dPr>
                      <m:e>
                        <m:r>
                          <a:rPr lang="en-US" altLang="zh-CN" sz="2400" b="0" i="1" smtClean="0">
                            <a:latin typeface="+mj-ea"/>
                            <a:ea typeface="+mj-ea"/>
                          </a:rPr>
                          <m:t>𝑤</m:t>
                        </m:r>
                      </m:e>
                    </m:d>
                  </m:oMath>
                </a14:m>
                <a:r>
                  <a:rPr lang="zh-CN" altLang="en-US" sz="2400" dirty="0">
                    <a:latin typeface="+mj-ea"/>
                    <a:ea typeface="+mj-ea"/>
                  </a:rPr>
                  <a:t>是</a:t>
                </a:r>
                <a:r>
                  <a:rPr lang="en-US" altLang="zh-CN" sz="2400" dirty="0">
                    <a:latin typeface="+mj-ea"/>
                    <a:ea typeface="+mj-ea"/>
                  </a:rPr>
                  <a:t>w</a:t>
                </a:r>
                <a:r>
                  <a:rPr lang="zh-CN" altLang="en-US" sz="2400" dirty="0">
                    <a:latin typeface="+mj-ea"/>
                    <a:ea typeface="+mj-ea"/>
                  </a:rPr>
                  <a:t>的</a:t>
                </a:r>
                <a14:m>
                  <m:oMath xmlns:m="http://schemas.openxmlformats.org/officeDocument/2006/math">
                    <m:sSub>
                      <m:sSubPr>
                        <m:ctrlPr>
                          <a:rPr lang="en-US" altLang="zh-CN" sz="2400" i="1" smtClean="0">
                            <a:latin typeface="+mj-ea"/>
                            <a:ea typeface="+mj-ea"/>
                          </a:rPr>
                        </m:ctrlPr>
                      </m:sSubPr>
                      <m:e>
                        <m:r>
                          <a:rPr lang="en-US" altLang="zh-CN" sz="2400" b="0" i="1" smtClean="0">
                            <a:latin typeface="+mj-ea"/>
                            <a:ea typeface="+mj-ea"/>
                          </a:rPr>
                          <m:t>𝐿</m:t>
                        </m:r>
                      </m:e>
                      <m:sub>
                        <m:r>
                          <a:rPr lang="en-US" altLang="zh-CN" sz="2400" b="0" i="1" smtClean="0">
                            <a:latin typeface="+mj-ea"/>
                            <a:ea typeface="+mj-ea"/>
                          </a:rPr>
                          <m:t>2</m:t>
                        </m:r>
                      </m:sub>
                    </m:sSub>
                    <m:r>
                      <a:rPr lang="zh-CN" altLang="en-US" sz="2400" i="1">
                        <a:latin typeface="+mj-ea"/>
                        <a:ea typeface="+mj-ea"/>
                      </a:rPr>
                      <m:t>范数</m:t>
                    </m:r>
                  </m:oMath>
                </a14:m>
                <a:r>
                  <a:rPr lang="zh-CN" altLang="en-US" sz="2400" dirty="0">
                    <a:latin typeface="+mj-ea"/>
                    <a:ea typeface="+mj-ea"/>
                  </a:rPr>
                  <a:t>。其次，对于误分类的数据</a:t>
                </a:r>
                <a14:m>
                  <m:oMath xmlns:m="http://schemas.openxmlformats.org/officeDocument/2006/math">
                    <m:d>
                      <m:dPr>
                        <m:ctrlPr>
                          <a:rPr lang="en-US" altLang="zh-CN" sz="2400" b="0" i="1" smtClean="0">
                            <a:latin typeface="+mj-ea"/>
                            <a:ea typeface="+mj-ea"/>
                          </a:rPr>
                        </m:ctrlPr>
                      </m:dPr>
                      <m:e>
                        <m:sSub>
                          <m:sSubPr>
                            <m:ctrlPr>
                              <a:rPr lang="en-US" altLang="zh-CN" sz="2400" b="0" i="1" smtClean="0">
                                <a:latin typeface="+mj-ea"/>
                                <a:ea typeface="+mj-ea"/>
                              </a:rPr>
                            </m:ctrlPr>
                          </m:sSubPr>
                          <m:e>
                            <m:r>
                              <a:rPr lang="en-US" altLang="zh-CN" sz="2400" b="0" i="1" smtClean="0">
                                <a:latin typeface="+mj-ea"/>
                                <a:ea typeface="+mj-ea"/>
                              </a:rPr>
                              <m:t>𝑥</m:t>
                            </m:r>
                          </m:e>
                          <m:sub>
                            <m:r>
                              <a:rPr lang="en-US" altLang="zh-CN" sz="2400" b="0" i="1" smtClean="0">
                                <a:latin typeface="+mj-ea"/>
                                <a:ea typeface="+mj-ea"/>
                              </a:rPr>
                              <m:t>𝑖</m:t>
                            </m:r>
                          </m:sub>
                        </m:sSub>
                        <m:r>
                          <a:rPr lang="en-US" altLang="zh-CN" sz="2400" b="0" i="1" smtClean="0">
                            <a:latin typeface="+mj-ea"/>
                            <a:ea typeface="+mj-ea"/>
                          </a:rPr>
                          <m:t>,</m:t>
                        </m:r>
                        <m:sSub>
                          <m:sSubPr>
                            <m:ctrlPr>
                              <a:rPr lang="en-US" altLang="zh-CN" sz="2400" b="0" i="1" smtClean="0">
                                <a:latin typeface="+mj-ea"/>
                                <a:ea typeface="+mj-ea"/>
                              </a:rPr>
                            </m:ctrlPr>
                          </m:sSubPr>
                          <m:e>
                            <m:r>
                              <a:rPr lang="en-US" altLang="zh-CN" sz="2400" b="0" i="1" smtClean="0">
                                <a:latin typeface="+mj-ea"/>
                                <a:ea typeface="+mj-ea"/>
                              </a:rPr>
                              <m:t>𝑦</m:t>
                            </m:r>
                          </m:e>
                          <m:sub>
                            <m:r>
                              <a:rPr lang="en-US" altLang="zh-CN" sz="2400" b="0" i="1" smtClean="0">
                                <a:latin typeface="+mj-ea"/>
                                <a:ea typeface="+mj-ea"/>
                              </a:rPr>
                              <m:t>𝑖</m:t>
                            </m:r>
                          </m:sub>
                        </m:sSub>
                      </m:e>
                    </m:d>
                    <m:r>
                      <a:rPr lang="zh-CN" altLang="en-US" sz="2400" i="1">
                        <a:latin typeface="+mj-ea"/>
                        <a:ea typeface="+mj-ea"/>
                      </a:rPr>
                      <m:t>来说</m:t>
                    </m:r>
                  </m:oMath>
                </a14:m>
                <a:r>
                  <a:rPr lang="zh-CN" altLang="en-US" sz="2400" dirty="0">
                    <a:latin typeface="+mj-ea"/>
                    <a:ea typeface="+mj-ea"/>
                  </a:rPr>
                  <a:t>，</a:t>
                </a:r>
                <a14:m>
                  <m:oMath xmlns:m="http://schemas.openxmlformats.org/officeDocument/2006/math">
                    <m:r>
                      <a:rPr lang="en-US" altLang="zh-CN" sz="2400" b="0" i="1" dirty="0" smtClean="0">
                        <a:latin typeface="+mj-ea"/>
                        <a:ea typeface="+mj-ea"/>
                      </a:rPr>
                      <m:t>−</m:t>
                    </m:r>
                    <m:sSub>
                      <m:sSubPr>
                        <m:ctrlPr>
                          <a:rPr lang="en-US" altLang="zh-CN" sz="2400" b="0" i="1" dirty="0" smtClean="0">
                            <a:latin typeface="+mj-ea"/>
                            <a:ea typeface="+mj-ea"/>
                          </a:rPr>
                        </m:ctrlPr>
                      </m:sSubPr>
                      <m:e>
                        <m:r>
                          <a:rPr lang="en-US" altLang="zh-CN" sz="2400" b="0" i="1" dirty="0" smtClean="0">
                            <a:latin typeface="+mj-ea"/>
                            <a:ea typeface="+mj-ea"/>
                          </a:rPr>
                          <m:t>𝑦</m:t>
                        </m:r>
                      </m:e>
                      <m:sub>
                        <m:r>
                          <a:rPr lang="en-US" altLang="zh-CN" sz="2400" b="0" i="1" dirty="0" smtClean="0">
                            <a:latin typeface="+mj-ea"/>
                            <a:ea typeface="+mj-ea"/>
                          </a:rPr>
                          <m:t>𝑖</m:t>
                        </m:r>
                      </m:sub>
                    </m:sSub>
                    <m:r>
                      <a:rPr lang="en-US" altLang="zh-CN" sz="2400" b="0" i="1" dirty="0" smtClean="0">
                        <a:latin typeface="+mj-ea"/>
                        <a:ea typeface="+mj-ea"/>
                      </a:rPr>
                      <m:t>(</m:t>
                    </m:r>
                    <m:r>
                      <a:rPr lang="en-US" altLang="zh-CN" sz="2400" b="0" i="1" dirty="0" smtClean="0">
                        <a:latin typeface="+mj-ea"/>
                        <a:ea typeface="+mj-ea"/>
                      </a:rPr>
                      <m:t>𝑤</m:t>
                    </m:r>
                    <m:r>
                      <a:rPr lang="en-US" altLang="zh-CN" sz="2400" b="0" i="1" dirty="0" smtClean="0">
                        <a:latin typeface="+mj-ea"/>
                        <a:ea typeface="+mj-ea"/>
                      </a:rPr>
                      <m:t>∙</m:t>
                    </m:r>
                    <m:sSub>
                      <m:sSubPr>
                        <m:ctrlPr>
                          <a:rPr lang="en-US" altLang="zh-CN" sz="2400" b="0" i="1" dirty="0" smtClean="0">
                            <a:latin typeface="+mj-ea"/>
                            <a:ea typeface="+mj-ea"/>
                          </a:rPr>
                        </m:ctrlPr>
                      </m:sSubPr>
                      <m:e>
                        <m:r>
                          <a:rPr lang="en-US" altLang="zh-CN" sz="2400" b="0" i="1" dirty="0" smtClean="0">
                            <a:latin typeface="+mj-ea"/>
                            <a:ea typeface="+mj-ea"/>
                          </a:rPr>
                          <m:t>𝑥</m:t>
                        </m:r>
                      </m:e>
                      <m:sub>
                        <m:r>
                          <a:rPr lang="en-US" altLang="zh-CN" sz="2400" b="0" i="1" dirty="0" smtClean="0">
                            <a:latin typeface="+mj-ea"/>
                            <a:ea typeface="+mj-ea"/>
                          </a:rPr>
                          <m:t>𝑖</m:t>
                        </m:r>
                      </m:sub>
                    </m:sSub>
                    <m:r>
                      <a:rPr lang="en-US" altLang="zh-CN" sz="2400" b="0" i="1" dirty="0" smtClean="0">
                        <a:latin typeface="+mj-ea"/>
                        <a:ea typeface="+mj-ea"/>
                      </a:rPr>
                      <m:t>+</m:t>
                    </m:r>
                    <m:r>
                      <a:rPr lang="en-US" altLang="zh-CN" sz="2400" b="0" i="1" dirty="0" smtClean="0">
                        <a:latin typeface="+mj-ea"/>
                        <a:ea typeface="+mj-ea"/>
                      </a:rPr>
                      <m:t>𝑏</m:t>
                    </m:r>
                    <m:r>
                      <a:rPr lang="en-US" altLang="zh-CN" sz="2400" b="0" i="1" dirty="0" smtClean="0">
                        <a:latin typeface="+mj-ea"/>
                        <a:ea typeface="+mj-ea"/>
                      </a:rPr>
                      <m:t>)&gt;0成立。</m:t>
                    </m:r>
                  </m:oMath>
                </a14:m>
                <a:r>
                  <a:rPr lang="zh-CN" altLang="en-US" sz="2400" dirty="0">
                    <a:latin typeface="+mj-ea"/>
                    <a:ea typeface="+mj-ea"/>
                  </a:rPr>
                  <a:t>因此，误分类点</a:t>
                </a:r>
                <a14:m>
                  <m:oMath xmlns:m="http://schemas.openxmlformats.org/officeDocument/2006/math">
                    <m:sSub>
                      <m:sSubPr>
                        <m:ctrlPr>
                          <a:rPr lang="en-US" altLang="zh-CN" sz="2400" b="0" i="1" dirty="0" smtClean="0">
                            <a:latin typeface="+mj-ea"/>
                            <a:ea typeface="+mj-ea"/>
                          </a:rPr>
                        </m:ctrlPr>
                      </m:sSubPr>
                      <m:e>
                        <m:r>
                          <a:rPr lang="en-US" altLang="zh-CN" sz="2400" b="0" i="1" dirty="0" smtClean="0">
                            <a:latin typeface="+mj-ea"/>
                            <a:ea typeface="+mj-ea"/>
                          </a:rPr>
                          <m:t>𝑥</m:t>
                        </m:r>
                      </m:e>
                      <m:sub>
                        <m:r>
                          <a:rPr lang="en-US" altLang="zh-CN" sz="2400" b="0" i="1" dirty="0" smtClean="0">
                            <a:latin typeface="+mj-ea"/>
                            <a:ea typeface="+mj-ea"/>
                          </a:rPr>
                          <m:t>𝑖</m:t>
                        </m:r>
                      </m:sub>
                    </m:sSub>
                  </m:oMath>
                </a14:m>
                <a:r>
                  <a:rPr lang="zh-CN" altLang="en-US" sz="2400" dirty="0">
                    <a:latin typeface="+mj-ea"/>
                    <a:ea typeface="+mj-ea"/>
                  </a:rPr>
                  <a:t>到超平面</a:t>
                </a:r>
                <a:r>
                  <a:rPr lang="en-US" altLang="zh-CN" sz="2400" dirty="0">
                    <a:latin typeface="+mj-ea"/>
                    <a:ea typeface="+mj-ea"/>
                  </a:rPr>
                  <a:t>S</a:t>
                </a:r>
                <a:r>
                  <a:rPr lang="zh-CN" altLang="en-US" sz="2400" dirty="0">
                    <a:latin typeface="+mj-ea"/>
                    <a:ea typeface="+mj-ea"/>
                  </a:rPr>
                  <a:t>的距离是</a:t>
                </a:r>
                <a14:m>
                  <m:oMath xmlns:m="http://schemas.openxmlformats.org/officeDocument/2006/math">
                    <m:r>
                      <a:rPr lang="en-US" altLang="zh-CN" sz="2400" b="0" i="0" smtClean="0">
                        <a:latin typeface="+mj-ea"/>
                        <a:ea typeface="+mj-ea"/>
                      </a:rPr>
                      <m:t>−</m:t>
                    </m:r>
                    <m:f>
                      <m:fPr>
                        <m:ctrlPr>
                          <a:rPr lang="en-US" altLang="zh-CN" sz="2400" i="1" smtClean="0">
                            <a:latin typeface="+mj-ea"/>
                            <a:ea typeface="+mj-ea"/>
                          </a:rPr>
                        </m:ctrlPr>
                      </m:fPr>
                      <m:num>
                        <m:r>
                          <a:rPr lang="en-US" altLang="zh-CN" sz="2400" b="0" i="1" smtClean="0">
                            <a:latin typeface="+mj-ea"/>
                            <a:ea typeface="+mj-ea"/>
                          </a:rPr>
                          <m:t>1</m:t>
                        </m:r>
                      </m:num>
                      <m:den>
                        <m:d>
                          <m:dPr>
                            <m:begChr m:val="‖"/>
                            <m:endChr m:val="‖"/>
                            <m:ctrlPr>
                              <a:rPr lang="en-US" altLang="zh-CN" sz="2400" i="1" smtClean="0">
                                <a:latin typeface="+mj-ea"/>
                                <a:ea typeface="+mj-ea"/>
                              </a:rPr>
                            </m:ctrlPr>
                          </m:dPr>
                          <m:e>
                            <m:r>
                              <a:rPr lang="en-US" altLang="zh-CN" sz="2400" b="0" i="1" smtClean="0">
                                <a:latin typeface="+mj-ea"/>
                                <a:ea typeface="+mj-ea"/>
                              </a:rPr>
                              <m:t>𝑤</m:t>
                            </m:r>
                          </m:e>
                        </m:d>
                      </m:den>
                    </m:f>
                    <m:sSub>
                      <m:sSubPr>
                        <m:ctrlPr>
                          <a:rPr lang="en-US" altLang="zh-CN" sz="2400" b="0" i="1" smtClean="0">
                            <a:latin typeface="+mj-ea"/>
                            <a:ea typeface="+mj-ea"/>
                          </a:rPr>
                        </m:ctrlPr>
                      </m:sSubPr>
                      <m:e>
                        <m:r>
                          <a:rPr lang="en-US" altLang="zh-CN" sz="2400" b="0" i="1" smtClean="0">
                            <a:latin typeface="+mj-ea"/>
                            <a:ea typeface="+mj-ea"/>
                          </a:rPr>
                          <m:t>𝑦</m:t>
                        </m:r>
                      </m:e>
                      <m:sub>
                        <m:r>
                          <a:rPr lang="en-US" altLang="zh-CN" sz="2400" b="0" i="1" smtClean="0">
                            <a:latin typeface="+mj-ea"/>
                            <a:ea typeface="+mj-ea"/>
                          </a:rPr>
                          <m:t>𝑖</m:t>
                        </m:r>
                      </m:sub>
                    </m:sSub>
                    <m:d>
                      <m:dPr>
                        <m:ctrlPr>
                          <a:rPr lang="en-US" altLang="zh-CN" sz="2400" b="0" i="1" smtClean="0">
                            <a:latin typeface="+mj-ea"/>
                            <a:ea typeface="+mj-ea"/>
                          </a:rPr>
                        </m:ctrlPr>
                      </m:dPr>
                      <m:e>
                        <m:r>
                          <a:rPr lang="en-US" altLang="zh-CN" sz="2400" b="0" i="1" dirty="0" smtClean="0">
                            <a:latin typeface="+mj-ea"/>
                            <a:ea typeface="+mj-ea"/>
                          </a:rPr>
                          <m:t>𝑤</m:t>
                        </m:r>
                        <m:r>
                          <a:rPr lang="en-US" altLang="zh-CN" sz="2400" b="0" i="1" dirty="0" smtClean="0">
                            <a:latin typeface="+mj-ea"/>
                            <a:ea typeface="+mj-ea"/>
                          </a:rPr>
                          <m:t>∙</m:t>
                        </m:r>
                        <m:sSub>
                          <m:sSubPr>
                            <m:ctrlPr>
                              <a:rPr lang="en-US" altLang="zh-CN" sz="2400" b="0" i="1" dirty="0" smtClean="0">
                                <a:latin typeface="+mj-ea"/>
                                <a:ea typeface="+mj-ea"/>
                              </a:rPr>
                            </m:ctrlPr>
                          </m:sSubPr>
                          <m:e>
                            <m:r>
                              <a:rPr lang="en-US" altLang="zh-CN" sz="2400" b="0" i="1" dirty="0" smtClean="0">
                                <a:latin typeface="+mj-ea"/>
                                <a:ea typeface="+mj-ea"/>
                              </a:rPr>
                              <m:t>𝑥</m:t>
                            </m:r>
                          </m:e>
                          <m:sub>
                            <m:r>
                              <a:rPr lang="en-US" altLang="zh-CN" sz="2400" b="0" i="1" dirty="0" smtClean="0">
                                <a:latin typeface="+mj-ea"/>
                                <a:ea typeface="+mj-ea"/>
                              </a:rPr>
                              <m:t>𝑖</m:t>
                            </m:r>
                          </m:sub>
                        </m:sSub>
                        <m:r>
                          <a:rPr lang="en-US" altLang="zh-CN" sz="2400" b="0" i="1" dirty="0" smtClean="0">
                            <a:latin typeface="+mj-ea"/>
                            <a:ea typeface="+mj-ea"/>
                          </a:rPr>
                          <m:t>+</m:t>
                        </m:r>
                        <m:r>
                          <a:rPr lang="en-US" altLang="zh-CN" sz="2400" b="0" i="1" dirty="0" smtClean="0">
                            <a:latin typeface="+mj-ea"/>
                            <a:ea typeface="+mj-ea"/>
                          </a:rPr>
                          <m:t>𝑏</m:t>
                        </m:r>
                      </m:e>
                    </m:d>
                    <m:r>
                      <a:rPr lang="zh-CN" altLang="en-US" sz="2400" i="1">
                        <a:latin typeface="+mj-ea"/>
                        <a:ea typeface="+mj-ea"/>
                      </a:rPr>
                      <m:t>。</m:t>
                    </m:r>
                  </m:oMath>
                </a14:m>
                <a:r>
                  <a:rPr lang="zh-CN" altLang="en-US" sz="2400" dirty="0">
                    <a:latin typeface="+mj-ea"/>
                    <a:ea typeface="+mj-ea"/>
                  </a:rPr>
                  <a:t>这样，假设超平面</a:t>
                </a:r>
                <a:r>
                  <a:rPr lang="en-US" altLang="zh-CN" sz="2400" dirty="0">
                    <a:latin typeface="+mj-ea"/>
                    <a:ea typeface="+mj-ea"/>
                  </a:rPr>
                  <a:t>S</a:t>
                </a:r>
                <a:r>
                  <a:rPr lang="zh-CN" altLang="en-US" sz="2400" dirty="0">
                    <a:latin typeface="+mj-ea"/>
                    <a:ea typeface="+mj-ea"/>
                  </a:rPr>
                  <a:t>的误分类点集合为</a:t>
                </a:r>
                <a:r>
                  <a:rPr lang="en-US" altLang="zh-CN" sz="2400" dirty="0">
                    <a:latin typeface="+mj-ea"/>
                    <a:ea typeface="+mj-ea"/>
                  </a:rPr>
                  <a:t>M</a:t>
                </a:r>
                <a:r>
                  <a:rPr lang="zh-CN" altLang="en-US" sz="2400" dirty="0">
                    <a:latin typeface="+mj-ea"/>
                    <a:ea typeface="+mj-ea"/>
                  </a:rPr>
                  <a:t>，那么所有误分类点到超平面</a:t>
                </a:r>
                <a:r>
                  <a:rPr lang="en-US" altLang="zh-CN" sz="2400" dirty="0">
                    <a:latin typeface="+mj-ea"/>
                    <a:ea typeface="+mj-ea"/>
                  </a:rPr>
                  <a:t>S</a:t>
                </a:r>
                <a:r>
                  <a:rPr lang="zh-CN" altLang="en-US" sz="2400" dirty="0">
                    <a:latin typeface="+mj-ea"/>
                    <a:ea typeface="+mj-ea"/>
                  </a:rPr>
                  <a:t>的总距离为</a:t>
                </a:r>
                <a14:m>
                  <m:oMath xmlns:m="http://schemas.openxmlformats.org/officeDocument/2006/math">
                    <m:r>
                      <a:rPr lang="en-US" altLang="zh-CN" sz="2400" b="0" i="0" smtClean="0">
                        <a:latin typeface="+mj-ea"/>
                        <a:ea typeface="+mj-ea"/>
                      </a:rPr>
                      <m:t>−</m:t>
                    </m:r>
                    <m:f>
                      <m:fPr>
                        <m:ctrlPr>
                          <a:rPr lang="en-US" altLang="zh-CN" sz="2400" i="1" smtClean="0">
                            <a:latin typeface="+mj-ea"/>
                            <a:ea typeface="+mj-ea"/>
                          </a:rPr>
                        </m:ctrlPr>
                      </m:fPr>
                      <m:num>
                        <m:r>
                          <a:rPr lang="en-US" altLang="zh-CN" sz="2400" b="0" i="1" smtClean="0">
                            <a:latin typeface="+mj-ea"/>
                            <a:ea typeface="+mj-ea"/>
                          </a:rPr>
                          <m:t>1</m:t>
                        </m:r>
                      </m:num>
                      <m:den>
                        <m:d>
                          <m:dPr>
                            <m:begChr m:val="‖"/>
                            <m:endChr m:val="‖"/>
                            <m:ctrlPr>
                              <a:rPr lang="en-US" altLang="zh-CN" sz="2400" i="1" smtClean="0">
                                <a:latin typeface="+mj-ea"/>
                                <a:ea typeface="+mj-ea"/>
                              </a:rPr>
                            </m:ctrlPr>
                          </m:dPr>
                          <m:e>
                            <m:r>
                              <a:rPr lang="en-US" altLang="zh-CN" sz="2400" b="0" i="1" smtClean="0">
                                <a:latin typeface="+mj-ea"/>
                                <a:ea typeface="+mj-ea"/>
                              </a:rPr>
                              <m:t>𝑤</m:t>
                            </m:r>
                          </m:e>
                        </m:d>
                      </m:den>
                    </m:f>
                    <m:nary>
                      <m:naryPr>
                        <m:chr m:val="∑"/>
                        <m:supHide m:val="on"/>
                        <m:ctrlPr>
                          <a:rPr lang="en-US" altLang="zh-CN" sz="2400" b="0" i="1" smtClean="0">
                            <a:latin typeface="+mj-ea"/>
                            <a:ea typeface="+mj-ea"/>
                          </a:rPr>
                        </m:ctrlPr>
                      </m:naryPr>
                      <m:sub>
                        <m:sSub>
                          <m:sSubPr>
                            <m:ctrlPr>
                              <a:rPr lang="en-US" altLang="zh-CN" sz="2400" b="0" i="1" smtClean="0">
                                <a:latin typeface="+mj-ea"/>
                                <a:ea typeface="+mj-ea"/>
                              </a:rPr>
                            </m:ctrlPr>
                          </m:sSubPr>
                          <m:e>
                            <m:r>
                              <a:rPr lang="en-US" altLang="zh-CN" sz="2400" b="0" i="1" smtClean="0">
                                <a:latin typeface="+mj-ea"/>
                                <a:ea typeface="+mj-ea"/>
                              </a:rPr>
                              <m:t>𝑥</m:t>
                            </m:r>
                          </m:e>
                          <m:sub>
                            <m:r>
                              <a:rPr lang="en-US" altLang="zh-CN" sz="2400" b="0" i="1" smtClean="0">
                                <a:latin typeface="+mj-ea"/>
                                <a:ea typeface="+mj-ea"/>
                              </a:rPr>
                              <m:t>𝑖</m:t>
                            </m:r>
                          </m:sub>
                        </m:sSub>
                        <m:r>
                          <m:rPr>
                            <m:brk m:alnAt="7"/>
                          </m:rPr>
                          <a:rPr lang="en-US" altLang="zh-CN" sz="2400" b="0" i="1" smtClean="0">
                            <a:latin typeface="+mj-ea"/>
                            <a:ea typeface="+mj-ea"/>
                          </a:rPr>
                          <m:t>∈</m:t>
                        </m:r>
                        <m:r>
                          <a:rPr lang="en-US" altLang="zh-CN" sz="2400" b="0" i="1" smtClean="0">
                            <a:latin typeface="+mj-ea"/>
                            <a:ea typeface="+mj-ea"/>
                          </a:rPr>
                          <m:t>𝑀</m:t>
                        </m:r>
                      </m:sub>
                      <m:sup/>
                      <m:e>
                        <m:sSub>
                          <m:sSubPr>
                            <m:ctrlPr>
                              <a:rPr lang="en-US" altLang="zh-CN" sz="2400" b="0" i="1" dirty="0" smtClean="0">
                                <a:latin typeface="+mj-ea"/>
                                <a:ea typeface="+mj-ea"/>
                              </a:rPr>
                            </m:ctrlPr>
                          </m:sSubPr>
                          <m:e>
                            <m:r>
                              <a:rPr lang="en-US" altLang="zh-CN" sz="2400" b="0" i="1" dirty="0" smtClean="0">
                                <a:latin typeface="+mj-ea"/>
                                <a:ea typeface="+mj-ea"/>
                              </a:rPr>
                              <m:t>𝑦</m:t>
                            </m:r>
                          </m:e>
                          <m:sub>
                            <m:r>
                              <a:rPr lang="en-US" altLang="zh-CN" sz="2400" b="0" i="1" dirty="0" smtClean="0">
                                <a:latin typeface="+mj-ea"/>
                                <a:ea typeface="+mj-ea"/>
                              </a:rPr>
                              <m:t>𝑖</m:t>
                            </m:r>
                          </m:sub>
                        </m:sSub>
                        <m:r>
                          <a:rPr lang="en-US" altLang="zh-CN" sz="2400" b="0" i="1" dirty="0" smtClean="0">
                            <a:latin typeface="+mj-ea"/>
                            <a:ea typeface="+mj-ea"/>
                          </a:rPr>
                          <m:t>(</m:t>
                        </m:r>
                        <m:r>
                          <a:rPr lang="en-US" altLang="zh-CN" sz="2400" b="0" i="1" dirty="0" smtClean="0">
                            <a:latin typeface="+mj-ea"/>
                            <a:ea typeface="+mj-ea"/>
                          </a:rPr>
                          <m:t>𝑤</m:t>
                        </m:r>
                        <m:r>
                          <a:rPr lang="en-US" altLang="zh-CN" sz="2400" b="0" i="1" dirty="0" smtClean="0">
                            <a:latin typeface="+mj-ea"/>
                            <a:ea typeface="+mj-ea"/>
                          </a:rPr>
                          <m:t>∙</m:t>
                        </m:r>
                        <m:sSub>
                          <m:sSubPr>
                            <m:ctrlPr>
                              <a:rPr lang="en-US" altLang="zh-CN" sz="2400" b="0" i="1" dirty="0" smtClean="0">
                                <a:latin typeface="+mj-ea"/>
                                <a:ea typeface="+mj-ea"/>
                              </a:rPr>
                            </m:ctrlPr>
                          </m:sSubPr>
                          <m:e>
                            <m:r>
                              <a:rPr lang="en-US" altLang="zh-CN" sz="2400" b="0" i="1" dirty="0" smtClean="0">
                                <a:latin typeface="+mj-ea"/>
                                <a:ea typeface="+mj-ea"/>
                              </a:rPr>
                              <m:t>𝑥</m:t>
                            </m:r>
                          </m:e>
                          <m:sub>
                            <m:r>
                              <a:rPr lang="en-US" altLang="zh-CN" sz="2400" b="0" i="1" dirty="0" smtClean="0">
                                <a:latin typeface="+mj-ea"/>
                                <a:ea typeface="+mj-ea"/>
                              </a:rPr>
                              <m:t>𝑖</m:t>
                            </m:r>
                          </m:sub>
                        </m:sSub>
                        <m:r>
                          <a:rPr lang="en-US" altLang="zh-CN" sz="2400" b="0" i="1" dirty="0" smtClean="0">
                            <a:latin typeface="+mj-ea"/>
                            <a:ea typeface="+mj-ea"/>
                          </a:rPr>
                          <m:t>+</m:t>
                        </m:r>
                        <m:r>
                          <a:rPr lang="en-US" altLang="zh-CN" sz="2400" b="0" i="1" dirty="0" smtClean="0">
                            <a:latin typeface="+mj-ea"/>
                            <a:ea typeface="+mj-ea"/>
                          </a:rPr>
                          <m:t>𝑏</m:t>
                        </m:r>
                        <m:r>
                          <a:rPr lang="en-US" altLang="zh-CN" sz="2400" b="0" i="1" dirty="0" smtClean="0">
                            <a:latin typeface="+mj-ea"/>
                            <a:ea typeface="+mj-ea"/>
                          </a:rPr>
                          <m:t>)</m:t>
                        </m:r>
                      </m:e>
                    </m:nary>
                    <m:r>
                      <a:rPr lang="zh-CN" altLang="en-US" sz="2400" i="1">
                        <a:latin typeface="+mj-ea"/>
                        <a:ea typeface="+mj-ea"/>
                      </a:rPr>
                      <m:t>。</m:t>
                    </m:r>
                  </m:oMath>
                </a14:m>
                <a:endParaRPr lang="en-US" altLang="zh-CN" sz="2400" dirty="0">
                  <a:latin typeface="+mj-ea"/>
                  <a:ea typeface="+mj-ea"/>
                </a:endParaRPr>
              </a:p>
              <a:p>
                <a:pPr>
                  <a:lnSpc>
                    <a:spcPct val="120000"/>
                  </a:lnSpc>
                </a:pPr>
                <a:endParaRPr lang="en-US" altLang="zh-CN" sz="2400" dirty="0"/>
              </a:p>
            </p:txBody>
          </p:sp>
        </mc:Choice>
        <mc:Fallback>
          <p:sp>
            <p:nvSpPr>
              <p:cNvPr id="5" name="文本框 4">
                <a:extLst>
                  <a:ext uri="{FF2B5EF4-FFF2-40B4-BE49-F238E27FC236}">
                    <a16:creationId xmlns:a16="http://schemas.microsoft.com/office/drawing/2014/main" id="{9A131478-0B8A-749E-E1C7-A3FF2F4ADBDA}"/>
                  </a:ext>
                </a:extLst>
              </p:cNvPr>
              <p:cNvSpPr txBox="1">
                <a:spLocks noRot="1" noChangeAspect="1" noMove="1" noResize="1" noEditPoints="1" noAdjustHandles="1" noChangeArrowheads="1" noChangeShapeType="1" noTextEdit="1"/>
              </p:cNvSpPr>
              <p:nvPr/>
            </p:nvSpPr>
            <p:spPr>
              <a:xfrm>
                <a:off x="572610" y="1393747"/>
                <a:ext cx="11046780" cy="4724948"/>
              </a:xfrm>
              <a:prstGeom prst="rect">
                <a:avLst/>
              </a:prstGeom>
              <a:blipFill>
                <a:blip r:embed="rId2"/>
                <a:stretch>
                  <a:fillRect l="-883" t="-258" r="-3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1637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感知机学习策略</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74700" y="1371601"/>
                <a:ext cx="9436100" cy="4862511"/>
              </a:xfrm>
            </p:spPr>
            <p:txBody>
              <a:bodyPr>
                <a:normAutofit lnSpcReduction="10000"/>
              </a:bodyPr>
              <a:lstStyle/>
              <a:p>
                <a:pPr marL="0" indent="0">
                  <a:lnSpc>
                    <a:spcPct val="150000"/>
                  </a:lnSpc>
                  <a:buNone/>
                </a:pPr>
                <a:r>
                  <a:rPr lang="zh-CN" altLang="en-US" sz="2400" dirty="0">
                    <a:latin typeface="+mn-ea"/>
                    <a:cs typeface="Arial Unicode MS" panose="020B0604020202020204" pitchFamily="34" charset="-122"/>
                  </a:rPr>
                  <a:t>给定</a:t>
                </a:r>
                <a14:m>
                  <m:oMath xmlns:m="http://schemas.openxmlformats.org/officeDocument/2006/math">
                    <m:r>
                      <a:rPr lang="zh-CN" altLang="en-US" sz="2400" i="1" dirty="0">
                        <a:latin typeface="Cambria Math" panose="02040503050406030204" pitchFamily="18" charset="0"/>
                      </a:rPr>
                      <m:t>训练数据集</m:t>
                    </m:r>
                  </m:oMath>
                </a14:m>
                <a:endParaRPr lang="en-US" altLang="zh-CN" sz="240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oMath>
                  </m:oMathPara>
                </a14:m>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其中，</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r>
                      <a:rPr lang="en-US" altLang="zh-CN" sz="2400">
                        <a:latin typeface="Cambria Math" panose="02040503050406030204" pitchFamily="18" charset="0"/>
                        <a:ea typeface="Cambria Math" panose="02040503050406030204" pitchFamily="18" charset="0"/>
                      </a:rPr>
                      <m:t>.</m:t>
                    </m:r>
                  </m:oMath>
                </a14:m>
                <a:r>
                  <a:rPr lang="zh-CN" altLang="en-US" sz="2400" baseline="30000" dirty="0">
                    <a:latin typeface="Cambria Math" panose="02040503050406030204" pitchFamily="18" charset="0"/>
                  </a:rPr>
                  <a:t> </a:t>
                </a:r>
                <a:endParaRPr lang="en-US" altLang="zh-CN" sz="2400" baseline="300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感知机</a:t>
                </a:r>
                <a14:m>
                  <m:oMath xmlns:m="http://schemas.openxmlformats.org/officeDocument/2006/math">
                    <m:r>
                      <a:rPr lang="en-US" altLang="zh-CN" sz="2400" i="1">
                        <a:latin typeface="Cambria Math" panose="02040503050406030204" pitchFamily="18" charset="0"/>
                      </a:rPr>
                      <m:t>𝑠𝑖𝑔𝑛</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r>
                      <a:rPr lang="zh-CN" altLang="en-US" sz="2400" i="1">
                        <a:latin typeface="Cambria Math" panose="02040503050406030204" pitchFamily="18" charset="0"/>
                      </a:rPr>
                      <m:t>学习</m:t>
                    </m:r>
                  </m:oMath>
                </a14:m>
                <a:r>
                  <a:rPr lang="zh-CN" altLang="en-US" sz="2400" dirty="0">
                    <a:latin typeface="Cambria Math" panose="02040503050406030204" pitchFamily="18" charset="0"/>
                  </a:rPr>
                  <a:t>的损失函数定义为</a:t>
                </a:r>
                <a:endParaRPr lang="en-US" altLang="zh-CN" sz="2400"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m:rPr>
                              <m:brk m:alnAt="7"/>
                            </m:rP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e>
                      </m:nary>
                    </m:oMath>
                  </m:oMathPara>
                </a14:m>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其中</a:t>
                </a:r>
                <a:r>
                  <a:rPr lang="en-US" altLang="zh-CN" sz="2400" dirty="0">
                    <a:latin typeface="Cambria Math" panose="02040503050406030204" pitchFamily="18" charset="0"/>
                  </a:rPr>
                  <a:t>M</a:t>
                </a:r>
                <a:r>
                  <a:rPr lang="zh-CN" altLang="en-US" sz="2400" dirty="0">
                    <a:latin typeface="Cambria Math" panose="02040503050406030204" pitchFamily="18" charset="0"/>
                  </a:rPr>
                  <a:t>为误分类点的集合。</a:t>
                </a:r>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这个损失函数就是感知机学习的经验风险函数。</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74700" y="1371601"/>
                <a:ext cx="9436100" cy="4862511"/>
              </a:xfrm>
              <a:blipFill>
                <a:blip r:embed="rId2"/>
                <a:stretch>
                  <a:fillRect l="-969" b="-1003"/>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7700" y="65169"/>
            <a:ext cx="10325100" cy="1143000"/>
          </a:xfrm>
        </p:spPr>
        <p:txBody>
          <a:bodyPr>
            <a:normAutofit/>
          </a:bodyPr>
          <a:lstStyle/>
          <a:p>
            <a:pPr algn="l"/>
            <a:r>
              <a:rPr lang="zh-CN" altLang="en-US" b="1" dirty="0"/>
              <a:t>感知机损失函数</a:t>
            </a:r>
            <a:endParaRPr lang="zh-CN" altLang="en-US" dirty="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A131478-0B8A-749E-E1C7-A3FF2F4ADBDA}"/>
                  </a:ext>
                </a:extLst>
              </p:cNvPr>
              <p:cNvSpPr txBox="1"/>
              <p:nvPr/>
            </p:nvSpPr>
            <p:spPr>
              <a:xfrm>
                <a:off x="444499" y="1208169"/>
                <a:ext cx="11046780" cy="434497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400" dirty="0">
                    <a:latin typeface="+mj-ea"/>
                    <a:ea typeface="+mj-ea"/>
                  </a:rPr>
                  <a:t>损失函数特点：</a:t>
                </a:r>
                <a:endParaRPr lang="en-US" altLang="zh-CN" sz="2400" b="0" dirty="0">
                  <a:latin typeface="+mj-ea"/>
                  <a:ea typeface="+mj-ea"/>
                </a:endParaRPr>
              </a:p>
              <a:p>
                <a:pPr marL="800100" lvl="1" indent="-342900">
                  <a:lnSpc>
                    <a:spcPct val="120000"/>
                  </a:lnSpc>
                  <a:buFont typeface="Wingdings" panose="05000000000000000000" pitchFamily="2" charset="2"/>
                  <a:buChar char="ü"/>
                </a:pPr>
                <a:r>
                  <a:rPr lang="zh-CN" altLang="en-US" sz="2400" b="0" dirty="0">
                    <a:latin typeface="+mj-ea"/>
                    <a:ea typeface="+mj-ea"/>
                  </a:rPr>
                  <a:t> 该损失函数非负；</a:t>
                </a:r>
                <a:endParaRPr lang="en-US" altLang="zh-CN" sz="2400" b="0" dirty="0">
                  <a:latin typeface="+mj-ea"/>
                  <a:ea typeface="+mj-ea"/>
                </a:endParaRPr>
              </a:p>
              <a:p>
                <a:pPr marL="800100" lvl="1" indent="-342900">
                  <a:lnSpc>
                    <a:spcPct val="120000"/>
                  </a:lnSpc>
                  <a:buFont typeface="Wingdings" panose="05000000000000000000" pitchFamily="2" charset="2"/>
                  <a:buChar char="ü"/>
                </a:pPr>
                <a:r>
                  <a:rPr lang="en-US" altLang="zh-CN" sz="2400" dirty="0">
                    <a:latin typeface="+mj-ea"/>
                    <a:ea typeface="+mj-ea"/>
                  </a:rPr>
                  <a:t> </a:t>
                </a:r>
                <a:r>
                  <a:rPr lang="zh-CN" altLang="en-US" sz="2400" dirty="0">
                    <a:latin typeface="+mj-ea"/>
                    <a:ea typeface="+mj-ea"/>
                  </a:rPr>
                  <a:t>如果没有误分类点，损失函数值为</a:t>
                </a:r>
                <a:r>
                  <a:rPr lang="en-US" altLang="zh-CN" sz="2400" dirty="0">
                    <a:latin typeface="+mj-ea"/>
                    <a:ea typeface="+mj-ea"/>
                  </a:rPr>
                  <a:t>0</a:t>
                </a:r>
                <a:r>
                  <a:rPr lang="zh-CN" altLang="en-US" sz="2400" dirty="0">
                    <a:latin typeface="+mj-ea"/>
                    <a:ea typeface="+mj-ea"/>
                  </a:rPr>
                  <a:t>；</a:t>
                </a:r>
                <a:endParaRPr lang="en-US" altLang="zh-CN" sz="2400" dirty="0">
                  <a:latin typeface="+mj-ea"/>
                  <a:ea typeface="+mj-ea"/>
                </a:endParaRPr>
              </a:p>
              <a:p>
                <a:pPr marL="800100" lvl="1" indent="-342900">
                  <a:lnSpc>
                    <a:spcPct val="120000"/>
                  </a:lnSpc>
                  <a:buFont typeface="Wingdings" panose="05000000000000000000" pitchFamily="2" charset="2"/>
                  <a:buChar char="ü"/>
                </a:pPr>
                <a:r>
                  <a:rPr lang="en-US" altLang="zh-CN" sz="2400" b="0" dirty="0">
                    <a:latin typeface="+mj-ea"/>
                    <a:ea typeface="+mj-ea"/>
                  </a:rPr>
                  <a:t> </a:t>
                </a:r>
                <a:r>
                  <a:rPr lang="zh-CN" altLang="en-US" sz="2400" b="0" dirty="0">
                    <a:latin typeface="+mj-ea"/>
                    <a:ea typeface="+mj-ea"/>
                  </a:rPr>
                  <a:t>误分类点越少，误分类点距离超平面越近，损失函数值越小；</a:t>
                </a:r>
                <a:endParaRPr lang="en-US" altLang="zh-CN" sz="2400" b="0" dirty="0">
                  <a:latin typeface="+mj-ea"/>
                  <a:ea typeface="+mj-ea"/>
                </a:endParaRPr>
              </a:p>
              <a:p>
                <a:pPr marL="800100" lvl="1" indent="-342900">
                  <a:lnSpc>
                    <a:spcPct val="120000"/>
                  </a:lnSpc>
                  <a:buFont typeface="Wingdings" panose="05000000000000000000" pitchFamily="2" charset="2"/>
                  <a:buChar char="ü"/>
                </a:pPr>
                <a:r>
                  <a:rPr lang="en-US" altLang="zh-CN" sz="2400" dirty="0">
                    <a:latin typeface="+mj-ea"/>
                    <a:ea typeface="+mj-ea"/>
                  </a:rPr>
                  <a:t> </a:t>
                </a:r>
                <a:r>
                  <a:rPr lang="zh-CN" altLang="en-US" sz="2400" dirty="0">
                    <a:latin typeface="+mj-ea"/>
                    <a:ea typeface="+mj-ea"/>
                  </a:rPr>
                  <a:t>一个特定的样本点的损失函数，在误分类时是参数</a:t>
                </a:r>
                <a:r>
                  <a:rPr lang="en-US" altLang="zh-CN" sz="2400" dirty="0" err="1">
                    <a:latin typeface="+mj-ea"/>
                    <a:ea typeface="+mj-ea"/>
                  </a:rPr>
                  <a:t>w,b</a:t>
                </a:r>
                <a:r>
                  <a:rPr lang="zh-CN" altLang="en-US" sz="2400" dirty="0">
                    <a:latin typeface="+mj-ea"/>
                    <a:ea typeface="+mj-ea"/>
                  </a:rPr>
                  <a:t>的线性函数，在正确分类时是</a:t>
                </a:r>
                <a:r>
                  <a:rPr lang="en-US" altLang="zh-CN" sz="2400" dirty="0">
                    <a:latin typeface="+mj-ea"/>
                    <a:ea typeface="+mj-ea"/>
                  </a:rPr>
                  <a:t>0</a:t>
                </a:r>
                <a:r>
                  <a:rPr lang="zh-CN" altLang="en-US" sz="2400" dirty="0">
                    <a:latin typeface="+mj-ea"/>
                    <a:ea typeface="+mj-ea"/>
                  </a:rPr>
                  <a:t>。</a:t>
                </a:r>
                <a:endParaRPr lang="en-US" altLang="zh-CN" sz="2400" dirty="0">
                  <a:latin typeface="+mj-ea"/>
                  <a:ea typeface="+mj-ea"/>
                </a:endParaRPr>
              </a:p>
              <a:p>
                <a:pPr>
                  <a:lnSpc>
                    <a:spcPct val="110000"/>
                  </a:lnSpc>
                </a:pPr>
                <a:endParaRPr lang="en-US" altLang="zh-CN" sz="2400" dirty="0">
                  <a:latin typeface="Cambria Math" panose="02040503050406030204" pitchFamily="18" charset="0"/>
                  <a:ea typeface="Cambria Math" panose="02040503050406030204" pitchFamily="18" charset="0"/>
                </a:endParaRPr>
              </a:p>
              <a:p>
                <a:pPr>
                  <a:lnSpc>
                    <a:spcPct val="110000"/>
                  </a:lnSpc>
                </a:pPr>
                <a:r>
                  <a:rPr lang="en-US" altLang="zh-CN" sz="2400" b="0" dirty="0">
                    <a:latin typeface="+mj-ea"/>
                    <a:ea typeface="+mj-ea"/>
                  </a:rPr>
                  <a:t>      </a:t>
                </a:r>
                <a:r>
                  <a:rPr lang="zh-CN" altLang="en-US" sz="2400" b="0" dirty="0">
                    <a:solidFill>
                      <a:srgbClr val="FF0000"/>
                    </a:solidFill>
                    <a:latin typeface="+mj-ea"/>
                    <a:ea typeface="+mj-ea"/>
                  </a:rPr>
                  <a:t>因此，给定训练数据集</a:t>
                </a:r>
                <a:r>
                  <a:rPr lang="en-US" altLang="zh-CN" sz="2400" b="0" dirty="0">
                    <a:solidFill>
                      <a:srgbClr val="FF0000"/>
                    </a:solidFill>
                    <a:latin typeface="+mj-ea"/>
                    <a:ea typeface="+mj-ea"/>
                  </a:rPr>
                  <a:t>T</a:t>
                </a:r>
                <a:r>
                  <a:rPr lang="zh-CN" altLang="en-US" sz="2400" b="0" dirty="0">
                    <a:solidFill>
                      <a:srgbClr val="FF0000"/>
                    </a:solidFill>
                    <a:latin typeface="+mj-ea"/>
                    <a:ea typeface="+mj-ea"/>
                  </a:rPr>
                  <a:t>，损失函数</a:t>
                </a:r>
                <a14:m>
                  <m:oMath xmlns:m="http://schemas.openxmlformats.org/officeDocument/2006/math">
                    <m:r>
                      <a:rPr lang="en-US" altLang="zh-CN" sz="2400" b="0" i="1" dirty="0" smtClean="0">
                        <a:solidFill>
                          <a:srgbClr val="FF0000"/>
                        </a:solidFill>
                        <a:latin typeface="Cambria Math" panose="02040503050406030204" pitchFamily="18" charset="0"/>
                        <a:ea typeface="+mj-ea"/>
                      </a:rPr>
                      <m:t>𝐿</m:t>
                    </m:r>
                    <m:r>
                      <a:rPr lang="en-US" altLang="zh-CN" sz="2400" b="0" i="1" dirty="0" smtClean="0">
                        <a:solidFill>
                          <a:srgbClr val="FF0000"/>
                        </a:solidFill>
                        <a:latin typeface="Cambria Math" panose="02040503050406030204" pitchFamily="18" charset="0"/>
                        <a:ea typeface="+mj-ea"/>
                      </a:rPr>
                      <m:t>(</m:t>
                    </m:r>
                    <m:r>
                      <a:rPr lang="en-US" altLang="zh-CN" sz="2400" b="0" i="1" dirty="0" err="1">
                        <a:solidFill>
                          <a:srgbClr val="FF0000"/>
                        </a:solidFill>
                        <a:latin typeface="Cambria Math" panose="02040503050406030204" pitchFamily="18" charset="0"/>
                        <a:ea typeface="+mj-ea"/>
                      </a:rPr>
                      <m:t>𝑤</m:t>
                    </m:r>
                    <m:r>
                      <a:rPr lang="en-US" altLang="zh-CN" sz="2400" b="0" i="1" dirty="0" err="1">
                        <a:solidFill>
                          <a:srgbClr val="FF0000"/>
                        </a:solidFill>
                        <a:latin typeface="Cambria Math" panose="02040503050406030204" pitchFamily="18" charset="0"/>
                        <a:ea typeface="+mj-ea"/>
                      </a:rPr>
                      <m:t>,</m:t>
                    </m:r>
                    <m:r>
                      <a:rPr lang="en-US" altLang="zh-CN" sz="2400" b="0" i="1" dirty="0" err="1">
                        <a:solidFill>
                          <a:srgbClr val="FF0000"/>
                        </a:solidFill>
                        <a:latin typeface="Cambria Math" panose="02040503050406030204" pitchFamily="18" charset="0"/>
                        <a:ea typeface="+mj-ea"/>
                      </a:rPr>
                      <m:t>𝑏</m:t>
                    </m:r>
                    <m:r>
                      <a:rPr lang="en-US" altLang="zh-CN" sz="2400" b="0" i="1" dirty="0">
                        <a:solidFill>
                          <a:srgbClr val="FF0000"/>
                        </a:solidFill>
                        <a:latin typeface="Cambria Math" panose="02040503050406030204" pitchFamily="18" charset="0"/>
                        <a:ea typeface="+mj-ea"/>
                      </a:rPr>
                      <m:t>)</m:t>
                    </m:r>
                  </m:oMath>
                </a14:m>
                <a:r>
                  <a:rPr lang="zh-CN" altLang="en-US" sz="2400" b="0" dirty="0">
                    <a:solidFill>
                      <a:srgbClr val="FF0000"/>
                    </a:solidFill>
                    <a:latin typeface="+mj-ea"/>
                    <a:ea typeface="+mj-ea"/>
                  </a:rPr>
                  <a:t>是</a:t>
                </a:r>
                <a14:m>
                  <m:oMath xmlns:m="http://schemas.openxmlformats.org/officeDocument/2006/math">
                    <m:r>
                      <a:rPr lang="en-US" altLang="zh-CN" sz="2400" b="0" i="1" dirty="0" smtClean="0">
                        <a:solidFill>
                          <a:srgbClr val="FF0000"/>
                        </a:solidFill>
                        <a:latin typeface="Cambria Math" panose="02040503050406030204" pitchFamily="18" charset="0"/>
                        <a:ea typeface="+mj-ea"/>
                      </a:rPr>
                      <m:t>𝑤</m:t>
                    </m:r>
                  </m:oMath>
                </a14:m>
                <a:r>
                  <a:rPr lang="en-US" altLang="zh-CN" sz="2400" b="0" dirty="0" err="1">
                    <a:solidFill>
                      <a:srgbClr val="FF0000"/>
                    </a:solidFill>
                    <a:latin typeface="+mj-ea"/>
                    <a:ea typeface="+mj-ea"/>
                  </a:rPr>
                  <a:t>,</a:t>
                </a:r>
                <a14:m>
                  <m:oMath xmlns:m="http://schemas.openxmlformats.org/officeDocument/2006/math">
                    <m:r>
                      <a:rPr lang="en-US" altLang="zh-CN" sz="2400" b="0" i="1" dirty="0" smtClean="0">
                        <a:solidFill>
                          <a:srgbClr val="FF0000"/>
                        </a:solidFill>
                        <a:latin typeface="Cambria Math" panose="02040503050406030204" pitchFamily="18" charset="0"/>
                        <a:ea typeface="+mj-ea"/>
                      </a:rPr>
                      <m:t>𝑏</m:t>
                    </m:r>
                  </m:oMath>
                </a14:m>
                <a:r>
                  <a:rPr lang="zh-CN" altLang="en-US" sz="2400" b="0" dirty="0">
                    <a:solidFill>
                      <a:srgbClr val="FF0000"/>
                    </a:solidFill>
                    <a:latin typeface="+mj-ea"/>
                    <a:ea typeface="+mj-ea"/>
                  </a:rPr>
                  <a:t>的连续可导函数。感知机学习的策略是在假设空间中选取使损失函数最小的模型参数</a:t>
                </a:r>
                <a14:m>
                  <m:oMath xmlns:m="http://schemas.openxmlformats.org/officeDocument/2006/math">
                    <m:r>
                      <a:rPr lang="en-US" altLang="zh-CN" sz="2400" b="0" i="1" dirty="0" smtClean="0">
                        <a:solidFill>
                          <a:srgbClr val="FF0000"/>
                        </a:solidFill>
                        <a:latin typeface="Cambria Math" panose="02040503050406030204" pitchFamily="18" charset="0"/>
                        <a:ea typeface="+mj-ea"/>
                      </a:rPr>
                      <m:t>𝑤</m:t>
                    </m:r>
                  </m:oMath>
                </a14:m>
                <a:r>
                  <a:rPr lang="en-US" altLang="zh-CN" sz="2400" b="0" dirty="0" err="1">
                    <a:solidFill>
                      <a:srgbClr val="FF0000"/>
                    </a:solidFill>
                    <a:latin typeface="+mj-ea"/>
                    <a:ea typeface="+mj-ea"/>
                  </a:rPr>
                  <a:t>,</a:t>
                </a:r>
                <a14:m>
                  <m:oMath xmlns:m="http://schemas.openxmlformats.org/officeDocument/2006/math">
                    <m:r>
                      <a:rPr lang="en-US" altLang="zh-CN" sz="2400" b="0" i="1" dirty="0" smtClean="0">
                        <a:solidFill>
                          <a:srgbClr val="FF0000"/>
                        </a:solidFill>
                        <a:latin typeface="Cambria Math" panose="02040503050406030204" pitchFamily="18" charset="0"/>
                        <a:ea typeface="+mj-ea"/>
                      </a:rPr>
                      <m:t>𝑏</m:t>
                    </m:r>
                  </m:oMath>
                </a14:m>
                <a:r>
                  <a:rPr lang="zh-CN" altLang="en-US" sz="2400" b="0" dirty="0">
                    <a:solidFill>
                      <a:srgbClr val="FF0000"/>
                    </a:solidFill>
                    <a:latin typeface="+mj-ea"/>
                    <a:ea typeface="+mj-ea"/>
                  </a:rPr>
                  <a:t>，即感知机模型。</a:t>
                </a:r>
                <a:endParaRPr lang="en-US" altLang="zh-CN" sz="2400" b="0" dirty="0">
                  <a:solidFill>
                    <a:srgbClr val="FF0000"/>
                  </a:solidFill>
                  <a:latin typeface="+mj-ea"/>
                  <a:ea typeface="+mj-ea"/>
                </a:endParaRPr>
              </a:p>
              <a:p>
                <a:pPr marL="285750" indent="-285750">
                  <a:lnSpc>
                    <a:spcPct val="110000"/>
                  </a:lnSpc>
                  <a:buFont typeface="Arial" panose="020B0604020202020204" pitchFamily="34" charset="0"/>
                  <a:buChar char="•"/>
                </a:pPr>
                <a:endParaRPr lang="en-US" altLang="zh-CN" sz="2400" b="0" dirty="0">
                  <a:latin typeface="Cambria Math" panose="02040503050406030204" pitchFamily="18" charset="0"/>
                  <a:ea typeface="Cambria Math" panose="02040503050406030204" pitchFamily="18" charset="0"/>
                </a:endParaRPr>
              </a:p>
            </p:txBody>
          </p:sp>
        </mc:Choice>
        <mc:Fallback>
          <p:sp>
            <p:nvSpPr>
              <p:cNvPr id="5" name="文本框 4">
                <a:extLst>
                  <a:ext uri="{FF2B5EF4-FFF2-40B4-BE49-F238E27FC236}">
                    <a16:creationId xmlns:a16="http://schemas.microsoft.com/office/drawing/2014/main" id="{9A131478-0B8A-749E-E1C7-A3FF2F4ADBDA}"/>
                  </a:ext>
                </a:extLst>
              </p:cNvPr>
              <p:cNvSpPr txBox="1">
                <a:spLocks noRot="1" noChangeAspect="1" noMove="1" noResize="1" noEditPoints="1" noAdjustHandles="1" noChangeArrowheads="1" noChangeShapeType="1" noTextEdit="1"/>
              </p:cNvSpPr>
              <p:nvPr/>
            </p:nvSpPr>
            <p:spPr>
              <a:xfrm>
                <a:off x="444499" y="1208169"/>
                <a:ext cx="11046780" cy="4344972"/>
              </a:xfrm>
              <a:prstGeom prst="rect">
                <a:avLst/>
              </a:prstGeom>
              <a:blipFill>
                <a:blip r:embed="rId2"/>
                <a:stretch>
                  <a:fillRect l="-883" t="-281" r="-5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0EAC2204-AB59-4361-8E5F-95AC68ACA5C6}"/>
                  </a:ext>
                </a:extLst>
              </p:cNvPr>
              <p:cNvSpPr/>
              <p:nvPr/>
            </p:nvSpPr>
            <p:spPr>
              <a:xfrm>
                <a:off x="3350474" y="5171462"/>
                <a:ext cx="4919552" cy="1137876"/>
              </a:xfrm>
              <a:prstGeom prst="rect">
                <a:avLst/>
              </a:prstGeom>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𝐿</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𝑤</m:t>
                          </m:r>
                          <m:r>
                            <a:rPr lang="en-US" altLang="zh-CN" sz="2800" i="1">
                              <a:latin typeface="Cambria Math" panose="02040503050406030204" pitchFamily="18" charset="0"/>
                            </a:rPr>
                            <m:t>,</m:t>
                          </m:r>
                          <m:r>
                            <a:rPr lang="en-US" altLang="zh-CN" sz="2800" i="1">
                              <a:latin typeface="Cambria Math" panose="02040503050406030204" pitchFamily="18" charset="0"/>
                            </a:rPr>
                            <m:t>𝑏</m:t>
                          </m:r>
                        </m:e>
                      </m:d>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𝑥</m:t>
                          </m:r>
                          <m:r>
                            <a:rPr lang="en-US" altLang="zh-CN" sz="2800" i="1" baseline="-25000">
                              <a:latin typeface="Cambria Math" panose="02040503050406030204" pitchFamily="18" charset="0"/>
                            </a:rPr>
                            <m:t>𝑖</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𝑀</m:t>
                          </m:r>
                        </m:sub>
                        <m:sup/>
                        <m:e>
                          <m:r>
                            <a:rPr lang="en-US" altLang="zh-CN" sz="2800" i="1">
                              <a:latin typeface="Cambria Math" panose="02040503050406030204" pitchFamily="18" charset="0"/>
                            </a:rPr>
                            <m:t>𝑦</m:t>
                          </m:r>
                          <m:r>
                            <a:rPr lang="en-US" altLang="zh-CN" sz="2800" i="1" baseline="-25000">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𝑤</m:t>
                          </m:r>
                          <m:r>
                            <a:rPr lang="en-US" altLang="zh-CN" sz="2800" i="1">
                              <a:latin typeface="Cambria Math" panose="02040503050406030204" pitchFamily="18" charset="0"/>
                              <a:ea typeface="Cambria Math" panose="02040503050406030204" pitchFamily="18" charset="0"/>
                            </a:rPr>
                            <m:t>∙</m:t>
                          </m:r>
                          <m:r>
                            <m:rPr>
                              <m:brk m:alnAt="7"/>
                            </m:rPr>
                            <a:rPr lang="en-US" altLang="zh-CN" sz="2800" i="1">
                              <a:latin typeface="Cambria Math" panose="02040503050406030204" pitchFamily="18" charset="0"/>
                            </a:rPr>
                            <m:t>𝑥</m:t>
                          </m:r>
                          <m:r>
                            <a:rPr lang="en-US" altLang="zh-CN" sz="2800" i="1" baseline="-25000">
                              <a:latin typeface="Cambria Math" panose="02040503050406030204" pitchFamily="18" charset="0"/>
                            </a:rPr>
                            <m:t>𝑖</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𝑏</m:t>
                          </m:r>
                          <m:r>
                            <a:rPr lang="en-US" altLang="zh-CN" sz="2800" i="1">
                              <a:latin typeface="Cambria Math" panose="02040503050406030204" pitchFamily="18" charset="0"/>
                            </a:rPr>
                            <m:t>)</m:t>
                          </m:r>
                        </m:e>
                      </m:nary>
                    </m:oMath>
                  </m:oMathPara>
                </a14:m>
                <a:endParaRPr lang="zh-CN" altLang="en-US" sz="2800" dirty="0"/>
              </a:p>
            </p:txBody>
          </p:sp>
        </mc:Choice>
        <mc:Fallback>
          <p:sp>
            <p:nvSpPr>
              <p:cNvPr id="4" name="矩形 3">
                <a:extLst>
                  <a:ext uri="{FF2B5EF4-FFF2-40B4-BE49-F238E27FC236}">
                    <a16:creationId xmlns:a16="http://schemas.microsoft.com/office/drawing/2014/main" id="{0EAC2204-AB59-4361-8E5F-95AC68ACA5C6}"/>
                  </a:ext>
                </a:extLst>
              </p:cNvPr>
              <p:cNvSpPr>
                <a:spLocks noRot="1" noChangeAspect="1" noMove="1" noResize="1" noEditPoints="1" noAdjustHandles="1" noChangeArrowheads="1" noChangeShapeType="1" noTextEdit="1"/>
              </p:cNvSpPr>
              <p:nvPr/>
            </p:nvSpPr>
            <p:spPr>
              <a:xfrm>
                <a:off x="3350474" y="5171462"/>
                <a:ext cx="4919552" cy="1137876"/>
              </a:xfrm>
              <a:prstGeom prst="rect">
                <a:avLst/>
              </a:prstGeom>
              <a:blipFill>
                <a:blip r:embed="rId3"/>
                <a:stretch>
                  <a:fillRect b="-26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900" y="222250"/>
            <a:ext cx="11093450" cy="677863"/>
          </a:xfrm>
        </p:spPr>
        <p:txBody>
          <a:bodyPr/>
          <a:lstStyle/>
          <a:p>
            <a:pPr algn="l"/>
            <a:r>
              <a:rPr lang="zh-CN" altLang="en-US" dirty="0">
                <a:solidFill>
                  <a:schemeClr val="tx1"/>
                </a:solidFill>
              </a:rPr>
              <a:t>感知机学习算法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5000" y="1371601"/>
                <a:ext cx="9575800" cy="4862511"/>
              </a:xfrm>
            </p:spPr>
            <p:txBody>
              <a:bodyPr>
                <a:normAutofit/>
              </a:bodyPr>
              <a:lstStyle/>
              <a:p>
                <a:pPr>
                  <a:lnSpc>
                    <a:spcPct val="150000"/>
                  </a:lnSpc>
                </a:pPr>
                <a:r>
                  <a:rPr lang="zh-CN" altLang="en-US" sz="2400" dirty="0"/>
                  <a:t>感知机学习问题转化为求解损失函数式的最优化问题，最优化的方法是</a:t>
                </a:r>
                <a:r>
                  <a:rPr lang="zh-CN" altLang="en-US" sz="2400" b="1" dirty="0">
                    <a:solidFill>
                      <a:srgbClr val="FF0000"/>
                    </a:solidFill>
                  </a:rPr>
                  <a:t>随机梯度下降法</a:t>
                </a:r>
                <a:r>
                  <a:rPr lang="zh-CN" altLang="en-US" sz="2400" b="1" dirty="0"/>
                  <a:t>。</a:t>
                </a:r>
                <a:endParaRPr lang="en-US" altLang="zh-CN" sz="2400" b="1"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e>
                      </m:nary>
                    </m:oMath>
                  </m:oMathPara>
                </a14:m>
                <a:endParaRPr lang="en-US" altLang="zh-CN" sz="24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5000" y="1371601"/>
                <a:ext cx="9575800" cy="4862511"/>
              </a:xfrm>
              <a:blipFill>
                <a:blip r:embed="rId2"/>
                <a:stretch>
                  <a:fillRect l="-114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24</a:t>
            </a:fld>
            <a:endParaRPr lang="en-US" sz="1200">
              <a:solidFill>
                <a:prstClr val="black">
                  <a:tint val="75000"/>
                </a:prstClr>
              </a:solidFill>
              <a:latin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49300" y="65169"/>
            <a:ext cx="10223500" cy="1143000"/>
          </a:xfrm>
        </p:spPr>
        <p:txBody>
          <a:bodyPr>
            <a:normAutofit/>
          </a:bodyPr>
          <a:lstStyle/>
          <a:p>
            <a:pPr algn="l"/>
            <a:r>
              <a:rPr lang="zh-CN" altLang="en-US" dirty="0"/>
              <a:t>感知机学习算法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B780B0C-93C0-BC3A-1EA6-64B64347C2C0}"/>
                  </a:ext>
                </a:extLst>
              </p:cNvPr>
              <p:cNvSpPr txBox="1"/>
              <p:nvPr/>
            </p:nvSpPr>
            <p:spPr>
              <a:xfrm>
                <a:off x="811636" y="1518204"/>
                <a:ext cx="10770763" cy="283167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800" b="1" dirty="0">
                    <a:latin typeface="+mj-ea"/>
                    <a:ea typeface="+mj-ea"/>
                  </a:rPr>
                  <a:t>求解最优化问题</a:t>
                </a:r>
                <a:endParaRPr lang="en-US" altLang="zh-CN" sz="2800" b="1" dirty="0">
                  <a:latin typeface="+mj-ea"/>
                  <a:ea typeface="+mj-ea"/>
                </a:endParaRPr>
              </a:p>
              <a:p>
                <a:pPr>
                  <a:lnSpc>
                    <a:spcPct val="120000"/>
                  </a:lnSpc>
                </a:pPr>
                <a:r>
                  <a:rPr lang="zh-CN" altLang="en-US" sz="2400" dirty="0">
                    <a:latin typeface="+mj-ea"/>
                    <a:ea typeface="+mj-ea"/>
                  </a:rPr>
                  <a:t>     给定一个数据集</a:t>
                </a:r>
                <a14:m>
                  <m:oMath xmlns:m="http://schemas.openxmlformats.org/officeDocument/2006/math">
                    <m:r>
                      <a:rPr lang="en-US" altLang="zh-CN" sz="2400" b="0" i="1" smtClean="0">
                        <a:latin typeface="Cambria Math" panose="02040503050406030204" pitchFamily="18" charset="0"/>
                        <a:ea typeface="+mj-ea"/>
                      </a:rPr>
                      <m:t>𝑇</m:t>
                    </m:r>
                    <m:r>
                      <a:rPr lang="en-US" altLang="zh-CN" sz="2400" b="0" i="1" smtClean="0">
                        <a:latin typeface="Cambria Math" panose="02040503050406030204" pitchFamily="18" charset="0"/>
                        <a:ea typeface="+mj-ea"/>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1</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1</m:t>
                            </m:r>
                          </m:sub>
                        </m:sSub>
                      </m:e>
                    </m:d>
                    <m:r>
                      <a:rPr lang="en-US" altLang="zh-CN" sz="2400" b="0" i="1" smtClean="0">
                        <a:latin typeface="Cambria Math" panose="02040503050406030204" pitchFamily="18" charset="0"/>
                        <a:ea typeface="+mj-ea"/>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2</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2</m:t>
                            </m:r>
                          </m:sub>
                        </m:sSub>
                      </m:e>
                    </m:d>
                    <m:r>
                      <a:rPr lang="en-US" altLang="zh-CN" sz="2400" b="0" i="1" smtClean="0">
                        <a:latin typeface="Cambria Math" panose="02040503050406030204" pitchFamily="18" charset="0"/>
                        <a:ea typeface="+mj-ea"/>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𝑁</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𝑁</m:t>
                            </m:r>
                          </m:sub>
                        </m:sSub>
                      </m:e>
                    </m:d>
                    <m:r>
                      <a:rPr lang="en-US" altLang="zh-CN" sz="2400" b="0" i="1" smtClean="0">
                        <a:latin typeface="Cambria Math" panose="02040503050406030204" pitchFamily="18" charset="0"/>
                        <a:ea typeface="+mj-ea"/>
                      </a:rPr>
                      <m:t>,</m:t>
                    </m:r>
                    <m:r>
                      <a:rPr lang="zh-CN" altLang="en-US" sz="2400" i="1">
                        <a:latin typeface="Cambria Math" panose="02040503050406030204" pitchFamily="18" charset="0"/>
                        <a:ea typeface="+mj-ea"/>
                      </a:rPr>
                      <m:t>其中</m:t>
                    </m:r>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𝑋</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𝑅</m:t>
                        </m:r>
                      </m:e>
                      <m:sup>
                        <m:r>
                          <a:rPr lang="en-US" altLang="zh-CN" sz="2400" b="0" i="1" smtClean="0">
                            <a:latin typeface="Cambria Math" panose="02040503050406030204" pitchFamily="18" charset="0"/>
                            <a:ea typeface="+mj-ea"/>
                          </a:rPr>
                          <m:t>𝑛</m:t>
                        </m:r>
                      </m:sup>
                    </m:sSup>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𝑌</m:t>
                    </m:r>
                    <m:r>
                      <a:rPr lang="en-US" altLang="zh-CN" sz="2400" b="0" i="1" smtClean="0">
                        <a:latin typeface="Cambria Math" panose="02040503050406030204" pitchFamily="18" charset="0"/>
                        <a:ea typeface="+mj-ea"/>
                      </a:rPr>
                      <m:t>=</m:t>
                    </m:r>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+1,−1</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zh-CN" altLang="en-US" sz="2400" i="1">
                        <a:latin typeface="Cambria Math" panose="02040503050406030204" pitchFamily="18" charset="0"/>
                        <a:ea typeface="+mj-ea"/>
                      </a:rPr>
                      <m:t>。</m:t>
                    </m:r>
                  </m:oMath>
                </a14:m>
                <a:endParaRPr lang="en-US" altLang="zh-CN" sz="2400" dirty="0">
                  <a:latin typeface="+mj-ea"/>
                  <a:ea typeface="+mj-ea"/>
                </a:endParaRPr>
              </a:p>
              <a:p>
                <a:pPr>
                  <a:lnSpc>
                    <a:spcPct val="120000"/>
                  </a:lnSpc>
                </a:pPr>
                <a:r>
                  <a:rPr lang="zh-CN" altLang="en-US" sz="2400" dirty="0">
                    <a:latin typeface="+mj-ea"/>
                    <a:ea typeface="+mj-ea"/>
                  </a:rPr>
                  <a:t>      求参数</a:t>
                </a:r>
                <a:r>
                  <a:rPr lang="en-US" altLang="zh-CN" sz="2400" dirty="0">
                    <a:latin typeface="+mj-ea"/>
                    <a:ea typeface="+mj-ea"/>
                  </a:rPr>
                  <a:t>w</a:t>
                </a:r>
                <a:r>
                  <a:rPr lang="zh-CN" altLang="en-US" sz="2400" dirty="0">
                    <a:latin typeface="+mj-ea"/>
                    <a:ea typeface="+mj-ea"/>
                  </a:rPr>
                  <a:t>和</a:t>
                </a:r>
                <a:r>
                  <a:rPr lang="en-US" altLang="zh-CN" sz="2400" dirty="0">
                    <a:latin typeface="+mj-ea"/>
                    <a:ea typeface="+mj-ea"/>
                  </a:rPr>
                  <a:t>b</a:t>
                </a:r>
                <a:r>
                  <a:rPr lang="zh-CN" altLang="en-US" sz="2400" dirty="0">
                    <a:latin typeface="+mj-ea"/>
                    <a:ea typeface="+mj-ea"/>
                  </a:rPr>
                  <a:t>，使其为以下损失函数极小化问题的解。</a:t>
                </a:r>
                <a:endParaRPr lang="en-US" altLang="zh-CN" sz="2400" dirty="0">
                  <a:latin typeface="+mj-ea"/>
                  <a:ea typeface="+mj-ea"/>
                </a:endParaRPr>
              </a:p>
              <a:p>
                <a:pPr algn="ctr">
                  <a:lnSpc>
                    <a:spcPct val="120000"/>
                  </a:lnSpc>
                </a:pPr>
                <a14:m>
                  <m:oMath xmlns:m="http://schemas.openxmlformats.org/officeDocument/2006/math">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𝑚𝑖𝑛</m:t>
                        </m:r>
                      </m:e>
                      <m:sub>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sub>
                    </m:sSub>
                    <m:r>
                      <a:rPr lang="en-US" altLang="zh-CN" sz="2400" b="0" i="1" smtClean="0">
                        <a:latin typeface="Cambria Math" panose="02040503050406030204" pitchFamily="18" charset="0"/>
                        <a:ea typeface="+mj-ea"/>
                      </a:rPr>
                      <m:t>𝐿</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r>
                      <a:rPr lang="en-US" altLang="zh-CN" sz="2400" b="0" i="1" smtClean="0">
                        <a:latin typeface="Cambria Math" panose="02040503050406030204" pitchFamily="18" charset="0"/>
                        <a:ea typeface="+mj-ea"/>
                      </a:rPr>
                      <m:t>=−</m:t>
                    </m:r>
                  </m:oMath>
                </a14:m>
                <a:r>
                  <a:rPr lang="en-US" altLang="zh-CN" sz="2400" b="0" dirty="0">
                    <a:latin typeface="+mj-ea"/>
                    <a:ea typeface="+mj-ea"/>
                  </a:rPr>
                  <a:t> </a:t>
                </a:r>
                <a14:m>
                  <m:oMath xmlns:m="http://schemas.openxmlformats.org/officeDocument/2006/math">
                    <m:nary>
                      <m:naryPr>
                        <m:chr m:val="∑"/>
                        <m:supHide m:val="on"/>
                        <m:ctrlPr>
                          <a:rPr lang="en-US" altLang="zh-CN" sz="2400" b="0" i="1" smtClean="0">
                            <a:latin typeface="Cambria Math" panose="02040503050406030204" pitchFamily="18" charset="0"/>
                            <a:ea typeface="+mj-ea"/>
                          </a:rPr>
                        </m:ctrlPr>
                      </m:naryPr>
                      <m: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m:rPr>
                            <m:brk m:alnAt="7"/>
                          </m:rP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𝑀</m:t>
                        </m:r>
                      </m:sub>
                      <m:sup/>
                      <m:e>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𝑤</m:t>
                        </m:r>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𝑏</m:t>
                        </m:r>
                        <m:r>
                          <a:rPr lang="en-US" altLang="zh-CN" sz="2400" b="0" i="1" dirty="0" smtClean="0">
                            <a:latin typeface="Cambria Math" panose="02040503050406030204" pitchFamily="18" charset="0"/>
                            <a:ea typeface="+mj-ea"/>
                          </a:rPr>
                          <m:t>)</m:t>
                        </m:r>
                      </m:e>
                    </m:nary>
                  </m:oMath>
                </a14:m>
                <a:r>
                  <a:rPr lang="en-US" altLang="zh-CN" sz="2400" b="0" dirty="0">
                    <a:latin typeface="+mj-ea"/>
                    <a:ea typeface="+mj-ea"/>
                  </a:rPr>
                  <a:t>,</a:t>
                </a:r>
              </a:p>
              <a:p>
                <a:pPr>
                  <a:lnSpc>
                    <a:spcPct val="120000"/>
                  </a:lnSpc>
                </a:pPr>
                <a:r>
                  <a:rPr lang="zh-CN" altLang="en-US" sz="2400" b="0" dirty="0">
                    <a:latin typeface="+mj-ea"/>
                    <a:ea typeface="+mj-ea"/>
                  </a:rPr>
                  <a:t>其中</a:t>
                </a:r>
                <a:r>
                  <a:rPr lang="en-US" altLang="zh-CN" sz="2400" b="0" dirty="0">
                    <a:latin typeface="+mj-ea"/>
                    <a:ea typeface="+mj-ea"/>
                  </a:rPr>
                  <a:t>M</a:t>
                </a:r>
                <a:r>
                  <a:rPr lang="zh-CN" altLang="en-US" sz="2400" b="0" dirty="0">
                    <a:latin typeface="+mj-ea"/>
                    <a:ea typeface="+mj-ea"/>
                  </a:rPr>
                  <a:t>为误分类点的集合。</a:t>
                </a:r>
                <a:endParaRPr lang="en-US" altLang="zh-CN" sz="2400" b="0" dirty="0">
                  <a:latin typeface="+mj-ea"/>
                  <a:ea typeface="+mj-ea"/>
                </a:endParaRPr>
              </a:p>
            </p:txBody>
          </p:sp>
        </mc:Choice>
        <mc:Fallback xmlns="">
          <p:sp>
            <p:nvSpPr>
              <p:cNvPr id="2" name="文本框 1">
                <a:extLst>
                  <a:ext uri="{FF2B5EF4-FFF2-40B4-BE49-F238E27FC236}">
                    <a16:creationId xmlns:a16="http://schemas.microsoft.com/office/drawing/2014/main" id="{DB780B0C-93C0-BC3A-1EA6-64B64347C2C0}"/>
                  </a:ext>
                </a:extLst>
              </p:cNvPr>
              <p:cNvSpPr txBox="1">
                <a:spLocks noRot="1" noChangeAspect="1" noMove="1" noResize="1" noEditPoints="1" noAdjustHandles="1" noChangeArrowheads="1" noChangeShapeType="1" noTextEdit="1"/>
              </p:cNvSpPr>
              <p:nvPr/>
            </p:nvSpPr>
            <p:spPr>
              <a:xfrm>
                <a:off x="811636" y="1518204"/>
                <a:ext cx="10770763" cy="2831673"/>
              </a:xfrm>
              <a:prstGeom prst="rect">
                <a:avLst/>
              </a:prstGeom>
              <a:blipFill>
                <a:blip r:embed="rId2"/>
                <a:stretch>
                  <a:fillRect l="-1019" t="-645" b="-15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35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939800" y="1371601"/>
                <a:ext cx="10502900" cy="4862511"/>
              </a:xfrm>
            </p:spPr>
            <p:txBody>
              <a:bodyPr>
                <a:normAutofit/>
              </a:bodyPr>
              <a:lstStyle/>
              <a:p>
                <a:pPr>
                  <a:lnSpc>
                    <a:spcPct val="150000"/>
                  </a:lnSpc>
                </a:pPr>
                <a:r>
                  <a:rPr lang="zh-CN" altLang="en-US" sz="2400" dirty="0"/>
                  <a:t>感知机学习算法是误分类驱动的，具体采用</a:t>
                </a:r>
                <a:r>
                  <a:rPr lang="zh-CN" altLang="en-US" sz="2400" b="1" dirty="0"/>
                  <a:t>随机梯度下降法（</a:t>
                </a:r>
                <a:r>
                  <a:rPr lang="en-US" altLang="zh-CN" sz="2400" b="1" dirty="0"/>
                  <a:t>stochastic gradient descent</a:t>
                </a:r>
                <a:r>
                  <a:rPr lang="zh-CN" altLang="en-US" sz="2400" b="1" dirty="0"/>
                  <a:t>）</a:t>
                </a:r>
                <a:r>
                  <a:rPr lang="zh-CN" altLang="en-US" sz="2400" dirty="0"/>
                  <a:t>。</a:t>
                </a:r>
                <a:endParaRPr lang="en-US" altLang="zh-CN" sz="2400" dirty="0"/>
              </a:p>
              <a:p>
                <a:pPr>
                  <a:lnSpc>
                    <a:spcPct val="150000"/>
                  </a:lnSpc>
                </a:pPr>
                <a:r>
                  <a:rPr lang="zh-CN" altLang="en-US" sz="2400" dirty="0"/>
                  <a:t>首先，任意选取一个超平面</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0</m:t>
                        </m:r>
                      </m:sub>
                    </m:sSub>
                  </m:oMath>
                </a14:m>
                <a:r>
                  <a:rPr lang="en-US" altLang="zh-CN" sz="2400" dirty="0"/>
                  <a:t>,</a:t>
                </a:r>
                <a:r>
                  <a:rPr lang="zh-CN" altLang="en-US" sz="2400" dirty="0"/>
                  <a:t>然后用梯度下降法不断地极小化目标函数。极小化过程中不是一次使</a:t>
                </a:r>
                <a:r>
                  <a:rPr lang="en-US" altLang="zh-CN" sz="2400" dirty="0"/>
                  <a:t>M</a:t>
                </a:r>
                <a:r>
                  <a:rPr lang="zh-CN" altLang="en-US" sz="2400" dirty="0"/>
                  <a:t>中所有误分类点的梯度下降，而是一次随机选取一个误分类点使其梯度下降。</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939800" y="1371601"/>
                <a:ext cx="10502900" cy="4862511"/>
              </a:xfrm>
              <a:blipFill>
                <a:blip r:embed="rId2"/>
                <a:stretch>
                  <a:fillRect l="-1045"/>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9315451" y="3740943"/>
            <a:ext cx="1009650" cy="428625"/>
          </a:xfrm>
          <a:prstGeom prst="rect">
            <a:avLst/>
          </a:prstGeom>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26</a:t>
            </a:fld>
            <a:endParaRPr lang="en-US" sz="1200">
              <a:solidFill>
                <a:prstClr val="black">
                  <a:tint val="75000"/>
                </a:prstClr>
              </a:solidFill>
              <a:latin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50900" y="1371601"/>
                <a:ext cx="9359900" cy="5486399"/>
              </a:xfrm>
            </p:spPr>
            <p:txBody>
              <a:bodyPr>
                <a:noAutofit/>
              </a:bodyPr>
              <a:lstStyle/>
              <a:p>
                <a:pPr marL="0" indent="0">
                  <a:lnSpc>
                    <a:spcPct val="150000"/>
                  </a:lnSpc>
                  <a:buNone/>
                </a:pPr>
                <a:r>
                  <a:rPr lang="zh-CN" altLang="en-US" sz="2400" dirty="0"/>
                  <a:t>假设误分类点集合</a:t>
                </a:r>
                <a:r>
                  <a:rPr lang="en-US" altLang="zh-CN" sz="2400" dirty="0"/>
                  <a:t>M</a:t>
                </a:r>
                <a:r>
                  <a:rPr lang="zh-CN" altLang="en-US" sz="2400" dirty="0"/>
                  <a:t>是固定的，那么损失函数</a:t>
                </a:r>
                <a14:m>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zh-CN" altLang="en-US" sz="2400" i="1">
                        <a:latin typeface="Cambria Math" panose="02040503050406030204" pitchFamily="18" charset="0"/>
                      </a:rPr>
                      <m:t>的</m:t>
                    </m:r>
                  </m:oMath>
                </a14:m>
                <a:r>
                  <a:rPr lang="zh-CN" altLang="en-US" sz="2400" dirty="0"/>
                  <a:t>梯度由</a:t>
                </a:r>
                <a:endParaRPr lang="en-US" altLang="zh-CN" sz="2400" dirty="0"/>
              </a:p>
              <a:p>
                <a:pPr marL="0" indent="0">
                  <a:lnSpc>
                    <a:spcPct val="150000"/>
                  </a:lnSpc>
                  <a:buNone/>
                </a:pPr>
                <a:endParaRPr lang="en-US" altLang="zh-CN" sz="2400" i="1" dirty="0">
                  <a:latin typeface="Cambria Math" panose="02040503050406030204" pitchFamily="18" charset="0"/>
                </a:endParaRPr>
              </a:p>
              <a:p>
                <a:pPr marL="0" indent="0">
                  <a:lnSpc>
                    <a:spcPct val="150000"/>
                  </a:lnSpc>
                  <a:buNone/>
                </a:pPr>
                <a:endParaRPr lang="en-US" altLang="zh-CN" sz="240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en-US" altLang="zh-CN" sz="2400" i="1">
                              <a:latin typeface="Cambria Math" panose="02040503050406030204" pitchFamily="18" charset="0"/>
                            </a:rPr>
                            <m:t>𝑤</m:t>
                          </m:r>
                        </m:sub>
                      </m:sSub>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 −</m:t>
                      </m:r>
                      <m:nary>
                        <m:naryPr>
                          <m:chr m:val="∑"/>
                          <m:supHide m:val="on"/>
                          <m:ctrlPr>
                            <a:rPr lang="en-US" altLang="zh-CN" sz="2400" i="1">
                              <a:latin typeface="Cambria Math" panose="02040503050406030204" pitchFamily="18" charset="0"/>
                            </a:rPr>
                          </m:ctrlPr>
                        </m:naryPr>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m:rPr>
                              <m:brk m:alnAt="7"/>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e>
                      </m:nary>
                    </m:oMath>
                  </m:oMathPara>
                </a14:m>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en-US" altLang="zh-CN" sz="2400" i="1">
                              <a:latin typeface="Cambria Math" panose="02040503050406030204" pitchFamily="18" charset="0"/>
                              <a:ea typeface="Cambria Math" panose="02040503050406030204" pitchFamily="18" charset="0"/>
                            </a:rPr>
                            <m:t>𝑏</m:t>
                          </m:r>
                        </m:sub>
                      </m:sSub>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 −</m:t>
                      </m:r>
                      <m:nary>
                        <m:naryPr>
                          <m:chr m:val="∑"/>
                          <m:supHide m:val="on"/>
                          <m:ctrlPr>
                            <a:rPr lang="en-US" altLang="zh-CN" sz="2400" i="1">
                              <a:latin typeface="Cambria Math" panose="02040503050406030204" pitchFamily="18" charset="0"/>
                            </a:rPr>
                          </m:ctrlPr>
                        </m:naryPr>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m:rPr>
                              <m:brk m:alnAt="7"/>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oMath>
                  </m:oMathPara>
                </a14:m>
                <a:endParaRPr lang="en-US" altLang="zh-CN" sz="2400" dirty="0"/>
              </a:p>
              <a:p>
                <a:pPr marL="0" indent="0">
                  <a:lnSpc>
                    <a:spcPct val="150000"/>
                  </a:lnSpc>
                  <a:buNone/>
                </a:pPr>
                <a:r>
                  <a:rPr lang="zh-CN" altLang="en-US" sz="2400" dirty="0"/>
                  <a:t>给出。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50900" y="1371601"/>
                <a:ext cx="9359900" cy="5486399"/>
              </a:xfrm>
              <a:blipFill>
                <a:blip r:embed="rId2"/>
                <a:stretch>
                  <a:fillRect l="-1042"/>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9315451" y="3740943"/>
            <a:ext cx="1009650" cy="428625"/>
          </a:xfrm>
          <a:prstGeom prst="rect">
            <a:avLst/>
          </a:prstGeom>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27</a:t>
            </a:fld>
            <a:endParaRPr lang="en-US" sz="1200">
              <a:solidFill>
                <a:prstClr val="black">
                  <a:tint val="75000"/>
                </a:prstClr>
              </a:solidFill>
              <a:latin typeface="Calibri" panose="020F0502020204030204"/>
            </a:endParaRPr>
          </a:p>
        </p:txBody>
      </p:sp>
      <mc:AlternateContent xmlns:mc="http://schemas.openxmlformats.org/markup-compatibility/2006" xmlns:a14="http://schemas.microsoft.com/office/drawing/2010/main">
        <mc:Choice Requires="a14">
          <p:sp>
            <p:nvSpPr>
              <p:cNvPr id="6" name="矩形 5"/>
              <p:cNvSpPr/>
              <p:nvPr/>
            </p:nvSpPr>
            <p:spPr>
              <a:xfrm>
                <a:off x="4038601" y="2209800"/>
                <a:ext cx="4880439" cy="103663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m:rPr>
                                  <m:brk m:alnAt="7"/>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e>
                      </m:func>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4038601" y="2209800"/>
                <a:ext cx="4880439" cy="1036630"/>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371601"/>
                <a:ext cx="10439400" cy="4862511"/>
              </a:xfrm>
            </p:spPr>
            <p:txBody>
              <a:bodyPr>
                <a:normAutofit/>
              </a:bodyPr>
              <a:lstStyle/>
              <a:p>
                <a:pPr marL="0" indent="0">
                  <a:lnSpc>
                    <a:spcPct val="150000"/>
                  </a:lnSpc>
                  <a:buNone/>
                </a:pPr>
                <a:r>
                  <a:rPr lang="zh-CN" altLang="en-US" sz="2800" dirty="0"/>
                  <a:t>随机选取一个误分类点</a:t>
                </a:r>
                <a14:m>
                  <m:oMath xmlns:m="http://schemas.openxmlformats.org/officeDocument/2006/math">
                    <m:d>
                      <m:dPr>
                        <m:ctrlPr>
                          <a:rPr lang="en-US" altLang="zh-CN" sz="2800" i="1" smtClean="0">
                            <a:latin typeface="Cambria Math" panose="02040503050406030204" pitchFamily="18" charset="0"/>
                          </a:rPr>
                        </m:ctrlPr>
                      </m:dPr>
                      <m:e>
                        <m:r>
                          <a:rPr lang="en-US" altLang="zh-CN" sz="2800" i="1">
                            <a:latin typeface="Cambria Math" panose="02040503050406030204" pitchFamily="18" charset="0"/>
                          </a:rPr>
                          <m:t>𝑥</m:t>
                        </m:r>
                        <m:r>
                          <a:rPr lang="en-US" altLang="zh-CN" sz="2800" i="1" baseline="-25000">
                            <a:latin typeface="Cambria Math" panose="02040503050406030204" pitchFamily="18" charset="0"/>
                          </a:rPr>
                          <m:t>𝑖</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𝑖</m:t>
                            </m:r>
                          </m:sub>
                        </m:sSub>
                      </m:e>
                    </m:d>
                    <m:r>
                      <a:rPr lang="zh-CN" altLang="en-US" sz="2800" i="1">
                        <a:latin typeface="Cambria Math" panose="02040503050406030204" pitchFamily="18" charset="0"/>
                      </a:rPr>
                      <m:t>，对</m:t>
                    </m:r>
                    <m:r>
                      <a:rPr lang="en-US" altLang="zh-CN" sz="2800" i="1">
                        <a:latin typeface="Cambria Math" panose="02040503050406030204" pitchFamily="18" charset="0"/>
                      </a:rPr>
                      <m:t>𝑤</m:t>
                    </m:r>
                    <m:r>
                      <a:rPr lang="en-US" altLang="zh-CN" sz="2800" i="1">
                        <a:latin typeface="Cambria Math" panose="02040503050406030204" pitchFamily="18" charset="0"/>
                      </a:rPr>
                      <m:t>,</m:t>
                    </m:r>
                    <m:r>
                      <a:rPr lang="en-US" altLang="zh-CN" sz="2800" i="1">
                        <a:latin typeface="Cambria Math" panose="02040503050406030204" pitchFamily="18" charset="0"/>
                      </a:rPr>
                      <m:t>𝑏</m:t>
                    </m:r>
                    <m:r>
                      <a:rPr lang="zh-CN" altLang="en-US" sz="2800" i="1">
                        <a:latin typeface="Cambria Math" panose="02040503050406030204" pitchFamily="18" charset="0"/>
                      </a:rPr>
                      <m:t>进行</m:t>
                    </m:r>
                  </m:oMath>
                </a14:m>
                <a:r>
                  <a:rPr lang="zh-CN" altLang="en-US" sz="2800" dirty="0">
                    <a:latin typeface="Cambria Math" panose="02040503050406030204" pitchFamily="18" charset="0"/>
                  </a:rPr>
                  <a:t>更新：</a:t>
                </a:r>
                <a:endParaRPr lang="en-US" altLang="zh-CN" sz="2800"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𝑤</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𝑤</m:t>
                      </m:r>
                      <m:r>
                        <a:rPr lang="en-US" altLang="zh-CN" sz="2800" i="1">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ea typeface="Cambria Math" panose="02040503050406030204" pitchFamily="18" charset="0"/>
                        </a:rPr>
                        <m:t>𝜂</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𝑖</m:t>
                          </m:r>
                        </m:sub>
                      </m:sSub>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𝑖</m:t>
                          </m:r>
                        </m:sub>
                      </m:sSub>
                    </m:oMath>
                  </m:oMathPara>
                </a14:m>
                <a:endParaRPr lang="en-US" altLang="zh-CN" sz="28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𝑏</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𝑏</m:t>
                      </m:r>
                      <m:r>
                        <a:rPr lang="en-US" altLang="zh-CN" sz="2800" i="1">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ea typeface="Cambria Math" panose="02040503050406030204" pitchFamily="18" charset="0"/>
                        </a:rPr>
                        <m:t>𝜂</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𝑖</m:t>
                          </m:r>
                        </m:sub>
                      </m:sSub>
                    </m:oMath>
                  </m:oMathPara>
                </a14:m>
                <a:endParaRPr lang="en-US" altLang="zh-CN" sz="2800" dirty="0"/>
              </a:p>
              <a:p>
                <a:pPr marL="0" indent="0">
                  <a:lnSpc>
                    <a:spcPct val="150000"/>
                  </a:lnSpc>
                  <a:buNone/>
                </a:pPr>
                <a:r>
                  <a:rPr lang="zh-CN" altLang="en-US" sz="2800" dirty="0"/>
                  <a:t>式中</a:t>
                </a:r>
                <a14:m>
                  <m:oMath xmlns:m="http://schemas.openxmlformats.org/officeDocument/2006/math">
                    <m:r>
                      <a:rPr lang="zh-CN" altLang="en-US" sz="2800" i="1">
                        <a:latin typeface="Cambria Math" panose="02040503050406030204" pitchFamily="18" charset="0"/>
                        <a:ea typeface="Cambria Math" panose="02040503050406030204" pitchFamily="18" charset="0"/>
                      </a:rPr>
                      <m:t>𝜂</m:t>
                    </m:r>
                    <m:r>
                      <a:rPr lang="en-US" altLang="zh-CN" sz="2800" i="1">
                        <a:latin typeface="Cambria Math" panose="02040503050406030204" pitchFamily="18" charset="0"/>
                        <a:ea typeface="Cambria Math" panose="02040503050406030204" pitchFamily="18" charset="0"/>
                      </a:rPr>
                      <m:t>(0&lt;</m:t>
                    </m:r>
                    <m:r>
                      <a:rPr lang="zh-CN" altLang="en-US" sz="2800" i="1">
                        <a:latin typeface="Cambria Math" panose="02040503050406030204" pitchFamily="18" charset="0"/>
                        <a:ea typeface="Cambria Math" panose="02040503050406030204" pitchFamily="18" charset="0"/>
                      </a:rPr>
                      <m:t>𝜂</m:t>
                    </m:r>
                    <m:r>
                      <a:rPr lang="zh-CN" altLang="en-US" sz="2800" i="1">
                        <a:latin typeface="Cambria Math" panose="02040503050406030204" pitchFamily="18" charset="0"/>
                        <a:ea typeface="Cambria Math" panose="02040503050406030204" pitchFamily="18" charset="0"/>
                      </a:rPr>
                      <m:t>≤1)</m:t>
                    </m:r>
                  </m:oMath>
                </a14:m>
                <a:r>
                  <a:rPr lang="zh-CN" altLang="en-US" sz="2800" dirty="0"/>
                  <a:t>是步长，在统计学习中又称学习率</a:t>
                </a:r>
                <a:r>
                  <a:rPr lang="en-US" altLang="zh-CN" sz="2800" dirty="0"/>
                  <a:t>(learning rate)</a:t>
                </a:r>
                <a:r>
                  <a:rPr lang="zh-CN" altLang="en-US" sz="2800" dirty="0"/>
                  <a:t>。这样，通过迭代可以期待损失函数</a:t>
                </a:r>
                <a14:m>
                  <m:oMath xmlns:m="http://schemas.openxmlformats.org/officeDocument/2006/math">
                    <m:r>
                      <a:rPr lang="en-US" altLang="zh-CN" sz="2800" i="1">
                        <a:latin typeface="Cambria Math" panose="02040503050406030204" pitchFamily="18" charset="0"/>
                      </a:rPr>
                      <m:t>𝐿</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𝑤</m:t>
                        </m:r>
                        <m:r>
                          <a:rPr lang="en-US" altLang="zh-CN" sz="2800" i="1">
                            <a:latin typeface="Cambria Math" panose="02040503050406030204" pitchFamily="18" charset="0"/>
                          </a:rPr>
                          <m:t>,</m:t>
                        </m:r>
                        <m:r>
                          <a:rPr lang="en-US" altLang="zh-CN" sz="2800" i="1">
                            <a:latin typeface="Cambria Math" panose="02040503050406030204" pitchFamily="18" charset="0"/>
                          </a:rPr>
                          <m:t>𝑏</m:t>
                        </m:r>
                      </m:e>
                    </m:d>
                  </m:oMath>
                </a14:m>
                <a:r>
                  <a:rPr lang="zh-CN" altLang="en-US" sz="2800" dirty="0"/>
                  <a:t>不断减小，直到</a:t>
                </a:r>
                <a:r>
                  <a:rPr lang="en-US" altLang="zh-CN" sz="2800" dirty="0"/>
                  <a:t>0.</a:t>
                </a:r>
                <a:endParaRPr lang="zh-CN" altLang="en-US" sz="28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1371601"/>
                <a:ext cx="10439400" cy="4862511"/>
              </a:xfrm>
              <a:blipFill>
                <a:blip r:embed="rId2"/>
                <a:stretch>
                  <a:fillRect l="-122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28</a:t>
            </a:fld>
            <a:endParaRPr lang="en-US" sz="1200">
              <a:solidFill>
                <a:prstClr val="black">
                  <a:tint val="75000"/>
                </a:prstClr>
              </a:solidFill>
              <a:latin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74700" y="1196976"/>
                <a:ext cx="10744200" cy="4862511"/>
              </a:xfrm>
            </p:spPr>
            <p:txBody>
              <a:bodyPr>
                <a:noAutofit/>
              </a:bodyPr>
              <a:lstStyle/>
              <a:p>
                <a:pPr marL="0" indent="0">
                  <a:lnSpc>
                    <a:spcPct val="120000"/>
                  </a:lnSpc>
                  <a:buNone/>
                </a:pPr>
                <a:r>
                  <a:rPr lang="zh-CN" altLang="en-US" sz="2400" b="1" dirty="0"/>
                  <a:t>算法</a:t>
                </a:r>
                <a:r>
                  <a:rPr lang="en-US" altLang="zh-CN" sz="2400" b="1" dirty="0"/>
                  <a:t>1(</a:t>
                </a:r>
                <a:r>
                  <a:rPr lang="zh-CN" altLang="en-US" sz="2400" b="1" dirty="0"/>
                  <a:t>感知机学习算法的原始形式</a:t>
                </a:r>
                <a:r>
                  <a:rPr lang="en-US" altLang="zh-CN" sz="2400" b="1" dirty="0"/>
                  <a:t>)</a:t>
                </a:r>
                <a:r>
                  <a:rPr lang="zh-CN" altLang="en-US" sz="2400" b="1" dirty="0"/>
                  <a:t>：</a:t>
                </a:r>
                <a:endParaRPr lang="en-US" altLang="zh-CN" sz="2400" b="1" dirty="0"/>
              </a:p>
              <a:p>
                <a:pPr marL="0" indent="0">
                  <a:lnSpc>
                    <a:spcPct val="120000"/>
                  </a:lnSpc>
                  <a:buNone/>
                </a:pPr>
                <a:r>
                  <a:rPr lang="zh-CN" altLang="en-US" sz="2400" dirty="0"/>
                  <a:t>输入：训练数据集</a:t>
                </a:r>
                <a14:m>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oMath>
                </a14:m>
                <a:r>
                  <a:rPr lang="zh-CN" altLang="en-US" sz="2400" dirty="0">
                    <a:latin typeface="Cambria Math" panose="02040503050406030204" pitchFamily="18" charset="0"/>
                  </a:rPr>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r>
                      <a:rPr lang="zh-CN" altLang="en-US" sz="2400" i="1">
                        <a:latin typeface="Cambria Math" panose="02040503050406030204" pitchFamily="18" charset="0"/>
                        <a:ea typeface="Cambria Math" panose="02040503050406030204" pitchFamily="18" charset="0"/>
                      </a:rPr>
                      <m:t>；</m:t>
                    </m:r>
                  </m:oMath>
                </a14:m>
                <a:r>
                  <a:rPr lang="zh-CN" altLang="en-US" sz="2400" dirty="0">
                    <a:latin typeface="Cambria Math" panose="02040503050406030204" pitchFamily="18" charset="0"/>
                  </a:rPr>
                  <a:t>学习率</a:t>
                </a:r>
                <a14:m>
                  <m:oMath xmlns:m="http://schemas.openxmlformats.org/officeDocument/2006/math">
                    <m:r>
                      <a:rPr lang="zh-CN" altLang="en-US" sz="2400" i="1">
                        <a:latin typeface="Cambria Math" panose="02040503050406030204" pitchFamily="18" charset="0"/>
                        <a:ea typeface="Cambria Math" panose="02040503050406030204" pitchFamily="18" charset="0"/>
                      </a:rPr>
                      <m:t>𝜂</m:t>
                    </m:r>
                    <m:r>
                      <a:rPr lang="en-US" altLang="zh-CN" sz="2400" i="1">
                        <a:latin typeface="Cambria Math" panose="02040503050406030204" pitchFamily="18" charset="0"/>
                        <a:ea typeface="Cambria Math" panose="02040503050406030204" pitchFamily="18" charset="0"/>
                      </a:rPr>
                      <m:t>(0&lt;</m:t>
                    </m:r>
                    <m:r>
                      <a:rPr lang="zh-CN" altLang="en-US" sz="2400" i="1">
                        <a:latin typeface="Cambria Math" panose="02040503050406030204" pitchFamily="18" charset="0"/>
                        <a:ea typeface="Cambria Math" panose="02040503050406030204" pitchFamily="18" charset="0"/>
                      </a:rPr>
                      <m:t>𝜂</m:t>
                    </m:r>
                    <m:r>
                      <a:rPr lang="zh-CN" altLang="en-US" sz="2400" i="1">
                        <a:latin typeface="Cambria Math" panose="02040503050406030204" pitchFamily="18" charset="0"/>
                        <a:ea typeface="Cambria Math" panose="02040503050406030204" pitchFamily="18" charset="0"/>
                      </a:rPr>
                      <m:t>≤1)</m:t>
                    </m:r>
                  </m:oMath>
                </a14:m>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marL="0" indent="0">
                  <a:lnSpc>
                    <a:spcPct val="120000"/>
                  </a:lnSpc>
                  <a:buNone/>
                </a:pPr>
                <a:r>
                  <a:rPr lang="zh-CN" altLang="en-US" sz="2400" dirty="0">
                    <a:latin typeface="Cambria Math" panose="02040503050406030204" pitchFamily="18" charset="0"/>
                  </a:rPr>
                  <a:t>输出：</a:t>
                </a:r>
                <a:r>
                  <a:rPr lang="en-US" altLang="zh-CN" sz="2400" dirty="0"/>
                  <a:t> </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latin typeface="Cambria Math" panose="02040503050406030204" pitchFamily="18" charset="0"/>
                  </a:rPr>
                  <a:t>；感知机模型</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oMath>
                </a14:m>
                <a:r>
                  <a:rPr lang="en-US" altLang="zh-CN" sz="2400" dirty="0">
                    <a:latin typeface="Cambria Math" panose="02040503050406030204" pitchFamily="18" charset="0"/>
                  </a:rPr>
                  <a:t>.</a:t>
                </a:r>
              </a:p>
              <a:p>
                <a:pPr marL="0" indent="0">
                  <a:lnSpc>
                    <a:spcPct val="120000"/>
                  </a:lnSpc>
                  <a:buNone/>
                </a:pPr>
                <a:r>
                  <a:rPr lang="en-US" altLang="zh-CN" sz="2400" dirty="0">
                    <a:latin typeface="Cambria Math" panose="02040503050406030204" pitchFamily="18" charset="0"/>
                  </a:rPr>
                  <a:t> (1) </a:t>
                </a:r>
                <a:r>
                  <a:rPr lang="zh-CN" altLang="en-US" sz="2400" dirty="0">
                    <a:latin typeface="Cambria Math" panose="02040503050406030204" pitchFamily="18" charset="0"/>
                  </a:rPr>
                  <a:t>选取初值</a:t>
                </a:r>
                <a14:m>
                  <m:oMath xmlns:m="http://schemas.openxmlformats.org/officeDocument/2006/math">
                    <m:r>
                      <a:rPr lang="en-US" altLang="zh-CN" sz="2400" i="1">
                        <a:latin typeface="Cambria Math" panose="02040503050406030204" pitchFamily="18" charset="0"/>
                      </a:rPr>
                      <m:t>𝑤</m:t>
                    </m:r>
                    <m:r>
                      <a:rPr lang="en-US" altLang="zh-CN" sz="2400" i="1" baseline="-25000">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en-US" altLang="zh-CN" sz="2400" baseline="-25000" dirty="0">
                    <a:latin typeface="Cambria Math" panose="02040503050406030204" pitchFamily="18" charset="0"/>
                  </a:rPr>
                  <a:t>0</a:t>
                </a:r>
              </a:p>
              <a:p>
                <a:pPr marL="0" indent="0">
                  <a:lnSpc>
                    <a:spcPct val="120000"/>
                  </a:lnSpc>
                  <a:buNone/>
                </a:pPr>
                <a:r>
                  <a:rPr lang="en-US" altLang="zh-CN" sz="2400" dirty="0">
                    <a:latin typeface="Cambria Math" panose="02040503050406030204" pitchFamily="18" charset="0"/>
                  </a:rPr>
                  <a:t> (2) </a:t>
                </a:r>
                <a:r>
                  <a:rPr lang="zh-CN" altLang="en-US" sz="2400" dirty="0">
                    <a:latin typeface="Cambria Math" panose="02040503050406030204" pitchFamily="18" charset="0"/>
                  </a:rPr>
                  <a:t>在训练集汇总选取数据</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oMath>
                </a14:m>
                <a:endParaRPr lang="en-US" altLang="zh-CN" sz="2400" dirty="0">
                  <a:latin typeface="Cambria Math" panose="02040503050406030204" pitchFamily="18" charset="0"/>
                </a:endParaRPr>
              </a:p>
              <a:p>
                <a:pPr marL="0" indent="0">
                  <a:lnSpc>
                    <a:spcPct val="120000"/>
                  </a:lnSpc>
                  <a:buNone/>
                </a:pPr>
                <a:r>
                  <a:rPr lang="en-US" altLang="zh-CN" sz="2400" dirty="0">
                    <a:latin typeface="Cambria Math" panose="02040503050406030204" pitchFamily="18" charset="0"/>
                  </a:rPr>
                  <a:t> (3) </a:t>
                </a:r>
                <a:r>
                  <a:rPr lang="zh-CN" altLang="en-US" sz="2400" dirty="0">
                    <a:latin typeface="Cambria Math" panose="02040503050406030204" pitchFamily="18" charset="0"/>
                  </a:rPr>
                  <a:t>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w</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≤0</m:t>
                    </m:r>
                  </m:oMath>
                </a14:m>
                <a:endParaRPr lang="en-US" altLang="zh-CN" sz="2400" dirty="0">
                  <a:latin typeface="Cambria Math" panose="02040503050406030204" pitchFamily="18" charset="0"/>
                  <a:ea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oMath>
                  </m:oMathPara>
                </a14:m>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oMath>
                  </m:oMathPara>
                </a14:m>
                <a:endParaRPr lang="en-US" altLang="zh-CN" sz="2400" dirty="0">
                  <a:latin typeface="Cambria Math" panose="02040503050406030204" pitchFamily="18" charset="0"/>
                </a:endParaRPr>
              </a:p>
              <a:p>
                <a:pPr marL="0" indent="0">
                  <a:lnSpc>
                    <a:spcPct val="120000"/>
                  </a:lnSpc>
                  <a:buNone/>
                </a:pPr>
                <a:r>
                  <a:rPr lang="en-US" altLang="zh-CN" sz="2400" dirty="0">
                    <a:latin typeface="Cambria Math" panose="02040503050406030204" pitchFamily="18" charset="0"/>
                  </a:rPr>
                  <a:t> (4)</a:t>
                </a:r>
                <a:r>
                  <a:rPr lang="zh-CN" altLang="en-US" sz="2400" dirty="0">
                    <a:latin typeface="Cambria Math" panose="02040503050406030204" pitchFamily="18" charset="0"/>
                  </a:rPr>
                  <a:t>转至</a:t>
                </a:r>
                <a:r>
                  <a:rPr lang="en-US" altLang="zh-CN" sz="2400" dirty="0">
                    <a:latin typeface="Cambria Math" panose="02040503050406030204" pitchFamily="18" charset="0"/>
                  </a:rPr>
                  <a:t>(2)</a:t>
                </a:r>
                <a:r>
                  <a:rPr lang="zh-CN" altLang="en-US" sz="2400" dirty="0">
                    <a:latin typeface="Cambria Math" panose="02040503050406030204" pitchFamily="18" charset="0"/>
                  </a:rPr>
                  <a:t>，直至训练集中没有误分类点。</a:t>
                </a:r>
                <a:endParaRPr lang="en-US" altLang="zh-CN" sz="2400" baseline="-25000" dirty="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74700" y="1196976"/>
                <a:ext cx="10744200" cy="4862511"/>
              </a:xfrm>
              <a:blipFill>
                <a:blip r:embed="rId2"/>
                <a:stretch>
                  <a:fillRect l="-851" t="-251" b="-325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29</a:t>
            </a:fld>
            <a:endParaRPr lang="en-US" sz="1200">
              <a:solidFill>
                <a:prstClr val="black">
                  <a:tint val="75000"/>
                </a:prstClr>
              </a:solidFill>
              <a:latin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20202" y="1411786"/>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584200" y="164877"/>
            <a:ext cx="10939462" cy="677863"/>
          </a:xfrm>
        </p:spPr>
        <p:txBody>
          <a:bodyPr/>
          <a:lstStyle/>
          <a:p>
            <a:pPr algn="l" eaLnBrk="1" hangingPunct="1"/>
            <a:r>
              <a:rPr lang="zh-CN" altLang="en-US" dirty="0">
                <a:solidFill>
                  <a:schemeClr val="tx1"/>
                </a:solidFill>
              </a:rPr>
              <a:t>神经网络发展史</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01 </a:t>
              </a:r>
              <a:r>
                <a:rPr lang="en-US" altLang="zh-CN" sz="4000" dirty="0">
                  <a:solidFill>
                    <a:schemeClr val="bg1"/>
                  </a:solidFill>
                  <a:latin typeface="Impact" panose="020B0806030902050204" pitchFamily="34" charset="0"/>
                  <a:ea typeface="微软雅黑" panose="020B0503020204020204" charset="-122"/>
                </a:rPr>
                <a:t> </a:t>
              </a:r>
              <a:r>
                <a:rPr lang="en-US" altLang="zh-CN" sz="3600" dirty="0">
                  <a:solidFill>
                    <a:schemeClr val="bg1"/>
                  </a:solidFill>
                  <a:latin typeface="Impact" panose="020B0806030902050204" pitchFamily="34" charset="0"/>
                  <a:ea typeface="微软雅黑" panose="020B0503020204020204" charset="-122"/>
                </a:rPr>
                <a:t>  </a:t>
              </a:r>
              <a:r>
                <a:rPr lang="zh-CN" altLang="en-US" sz="3600" dirty="0">
                  <a:solidFill>
                    <a:schemeClr val="bg1"/>
                  </a:solidFill>
                  <a:latin typeface="Impact" panose="020B0806030902050204" pitchFamily="34" charset="0"/>
                  <a:ea typeface="微软雅黑" panose="020B0503020204020204" charset="-122"/>
                </a:rPr>
                <a:t>神经网络发展史</a:t>
              </a:r>
              <a:endParaRPr lang="en-US" altLang="zh-CN" sz="3600" dirty="0">
                <a:solidFill>
                  <a:schemeClr val="bg1"/>
                </a:solidFill>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3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感知机</a:t>
              </a:r>
              <a:r>
                <a:rPr lang="en-US" altLang="zh-CN" sz="3600" dirty="0">
                  <a:solidFill>
                    <a:schemeClr val="tx1"/>
                  </a:solidFill>
                  <a:latin typeface="Impact" panose="020B0806030902050204" pitchFamily="34" charset="0"/>
                  <a:ea typeface="微软雅黑" panose="020B0503020204020204" charset="-122"/>
                </a:rPr>
                <a:t>    </a:t>
              </a:r>
              <a:endParaRPr lang="zh-CN" altLang="en-US" sz="3600" dirty="0">
                <a:solidFill>
                  <a:schemeClr val="tx1"/>
                </a:solidFill>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93"/>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04    </a:t>
              </a:r>
              <a:r>
                <a:rPr lang="zh-CN" altLang="en-US" sz="3600" dirty="0">
                  <a:solidFill>
                    <a:schemeClr val="tx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3903549146"/>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22546" y="65169"/>
            <a:ext cx="10350254" cy="1143000"/>
          </a:xfrm>
        </p:spPr>
        <p:txBody>
          <a:bodyPr>
            <a:normAutofit/>
          </a:bodyPr>
          <a:lstStyle/>
          <a:p>
            <a:pPr algn="l"/>
            <a:r>
              <a:rPr lang="zh-CN" altLang="en-US" dirty="0">
                <a:solidFill>
                  <a:schemeClr val="tx1"/>
                </a:solidFill>
              </a:rPr>
              <a:t>感知机学习算法的原始形式</a:t>
            </a:r>
            <a:endParaRPr lang="zh-CN" altLang="en-US" dirty="0"/>
          </a:p>
        </p:txBody>
      </p:sp>
      <p:sp>
        <p:nvSpPr>
          <p:cNvPr id="4" name="文本占位符 1">
            <a:extLst>
              <a:ext uri="{FF2B5EF4-FFF2-40B4-BE49-F238E27FC236}">
                <a16:creationId xmlns:a16="http://schemas.microsoft.com/office/drawing/2014/main" id="{ED5366BF-1A58-3221-AAFB-850D9E2B00AE}"/>
              </a:ext>
            </a:extLst>
          </p:cNvPr>
          <p:cNvSpPr>
            <a:spLocks noGrp="1"/>
          </p:cNvSpPr>
          <p:nvPr>
            <p:ph type="body" idx="1"/>
          </p:nvPr>
        </p:nvSpPr>
        <p:spPr>
          <a:xfrm>
            <a:off x="393700" y="1316754"/>
            <a:ext cx="8995932" cy="445293"/>
          </a:xfrm>
        </p:spPr>
        <p:txBody>
          <a:bodyPr/>
          <a:lstStyle/>
          <a:p>
            <a:pPr marL="457200" indent="-457200">
              <a:spcBef>
                <a:spcPct val="0"/>
              </a:spcBef>
              <a:buSzPct val="100000"/>
              <a:buFont typeface="Wingdings" panose="05000000000000000000" pitchFamily="2" charset="2"/>
              <a:buChar char="p"/>
            </a:pPr>
            <a:r>
              <a:rPr lang="en-US" altLang="zh-CN" sz="3200" dirty="0"/>
              <a:t> </a:t>
            </a:r>
            <a:r>
              <a:rPr lang="zh-CN" altLang="en-US" sz="3200" b="1" dirty="0">
                <a:latin typeface="+mj-ea"/>
                <a:ea typeface="+mj-ea"/>
              </a:rPr>
              <a:t>直观解释</a:t>
            </a:r>
            <a:endParaRPr lang="en-US" altLang="zh-CN" b="1" dirty="0">
              <a:latin typeface="+mj-ea"/>
              <a:ea typeface="+mj-ea"/>
            </a:endParaRPr>
          </a:p>
        </p:txBody>
      </p:sp>
      <p:sp>
        <p:nvSpPr>
          <p:cNvPr id="2" name="文本框 1">
            <a:extLst>
              <a:ext uri="{FF2B5EF4-FFF2-40B4-BE49-F238E27FC236}">
                <a16:creationId xmlns:a16="http://schemas.microsoft.com/office/drawing/2014/main" id="{DB780B0C-93C0-BC3A-1EA6-64B64347C2C0}"/>
              </a:ext>
            </a:extLst>
          </p:cNvPr>
          <p:cNvSpPr txBox="1"/>
          <p:nvPr/>
        </p:nvSpPr>
        <p:spPr>
          <a:xfrm>
            <a:off x="622547" y="1950004"/>
            <a:ext cx="10959854" cy="3667992"/>
          </a:xfrm>
          <a:prstGeom prst="rect">
            <a:avLst/>
          </a:prstGeom>
          <a:noFill/>
        </p:spPr>
        <p:txBody>
          <a:bodyPr wrap="square" rtlCol="0">
            <a:spAutoFit/>
          </a:bodyPr>
          <a:lstStyle/>
          <a:p>
            <a:pPr>
              <a:lnSpc>
                <a:spcPct val="120000"/>
              </a:lnSpc>
            </a:pPr>
            <a:r>
              <a:rPr lang="zh-CN" altLang="en-US" sz="2800" dirty="0">
                <a:latin typeface="+mj-ea"/>
                <a:ea typeface="+mj-ea"/>
              </a:rPr>
              <a:t>       当一个实例点被误分类，即位于分离超平面的错误一侧时，则调整</a:t>
            </a:r>
            <a:r>
              <a:rPr lang="en-US" altLang="zh-CN" sz="2800" dirty="0">
                <a:latin typeface="+mj-ea"/>
                <a:ea typeface="+mj-ea"/>
              </a:rPr>
              <a:t>w, b</a:t>
            </a:r>
            <a:r>
              <a:rPr lang="zh-CN" altLang="en-US" sz="2800" dirty="0">
                <a:latin typeface="+mj-ea"/>
                <a:ea typeface="+mj-ea"/>
              </a:rPr>
              <a:t>的值，使分离超平面向该误分类点的一侧移动，以减少该误分类点与超平面的距离，直至超平面越过该误分类点使其被正确分类。</a:t>
            </a:r>
            <a:endParaRPr lang="en-US" altLang="zh-CN" sz="2800" dirty="0">
              <a:latin typeface="+mj-ea"/>
              <a:ea typeface="+mj-ea"/>
            </a:endParaRPr>
          </a:p>
          <a:p>
            <a:pPr marL="285750" indent="-285750">
              <a:lnSpc>
                <a:spcPct val="120000"/>
              </a:lnSpc>
              <a:buFont typeface="Arial" panose="020B0604020202020204" pitchFamily="34" charset="0"/>
              <a:buChar char="•"/>
            </a:pPr>
            <a:endParaRPr lang="en-US" altLang="zh-CN" sz="2800" b="1" dirty="0">
              <a:latin typeface="+mj-ea"/>
              <a:ea typeface="+mj-ea"/>
            </a:endParaRPr>
          </a:p>
          <a:p>
            <a:pPr>
              <a:lnSpc>
                <a:spcPct val="120000"/>
              </a:lnSpc>
            </a:pPr>
            <a:endParaRPr lang="en-US" altLang="zh-CN" sz="2800" b="0" dirty="0">
              <a:latin typeface="+mj-ea"/>
              <a:ea typeface="+mj-ea"/>
            </a:endParaRPr>
          </a:p>
          <a:p>
            <a:pPr>
              <a:lnSpc>
                <a:spcPct val="120000"/>
              </a:lnSpc>
            </a:pPr>
            <a:endParaRPr lang="en-US" altLang="zh-CN" sz="2800" dirty="0">
              <a:latin typeface="+mj-ea"/>
              <a:ea typeface="+mj-ea"/>
            </a:endParaRPr>
          </a:p>
          <a:p>
            <a:pPr>
              <a:lnSpc>
                <a:spcPct val="120000"/>
              </a:lnSpc>
            </a:pPr>
            <a:endParaRPr lang="en-US" altLang="zh-CN" sz="2800" dirty="0">
              <a:latin typeface="+mj-ea"/>
              <a:ea typeface="+mj-ea"/>
            </a:endParaRPr>
          </a:p>
        </p:txBody>
      </p:sp>
    </p:spTree>
    <p:extLst>
      <p:ext uri="{BB962C8B-B14F-4D97-AF65-F5344CB8AC3E}">
        <p14:creationId xmlns:p14="http://schemas.microsoft.com/office/powerpoint/2010/main" val="226969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ED5366BF-1A58-3221-AAFB-850D9E2B00AE}"/>
              </a:ext>
            </a:extLst>
          </p:cNvPr>
          <p:cNvSpPr>
            <a:spLocks noGrp="1"/>
          </p:cNvSpPr>
          <p:nvPr>
            <p:ph type="body" idx="1"/>
          </p:nvPr>
        </p:nvSpPr>
        <p:spPr>
          <a:xfrm>
            <a:off x="311827" y="1396389"/>
            <a:ext cx="8995932" cy="445293"/>
          </a:xfrm>
        </p:spPr>
        <p:txBody>
          <a:bodyPr/>
          <a:lstStyle/>
          <a:p>
            <a:pPr marL="457200" indent="-457200" fontAlgn="base">
              <a:spcBef>
                <a:spcPct val="0"/>
              </a:spcBef>
              <a:spcAft>
                <a:spcPct val="0"/>
              </a:spcAft>
              <a:buSzPct val="100000"/>
              <a:buFont typeface="Wingdings" panose="05000000000000000000" pitchFamily="2" charset="2"/>
              <a:buChar char="p"/>
            </a:pPr>
            <a:r>
              <a:rPr lang="zh-CN" altLang="en-US" sz="3200" dirty="0">
                <a:latin typeface="+mj-ea"/>
                <a:ea typeface="+mj-ea"/>
              </a:rPr>
              <a:t>感知机算法实例</a:t>
            </a:r>
            <a:endParaRPr lang="en-US" altLang="zh-CN" dirty="0">
              <a:latin typeface="+mj-ea"/>
              <a:ea typeface="+mj-ea"/>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B780B0C-93C0-BC3A-1EA6-64B64347C2C0}"/>
                  </a:ext>
                </a:extLst>
              </p:cNvPr>
              <p:cNvSpPr txBox="1"/>
              <p:nvPr/>
            </p:nvSpPr>
            <p:spPr>
              <a:xfrm>
                <a:off x="622546" y="1841682"/>
                <a:ext cx="11374515" cy="2321533"/>
              </a:xfrm>
              <a:prstGeom prst="rect">
                <a:avLst/>
              </a:prstGeom>
              <a:noFill/>
            </p:spPr>
            <p:txBody>
              <a:bodyPr wrap="square" rtlCol="0">
                <a:spAutoFit/>
              </a:bodyPr>
              <a:lstStyle/>
              <a:p>
                <a:pPr algn="just">
                  <a:lnSpc>
                    <a:spcPct val="120000"/>
                  </a:lnSpc>
                </a:pPr>
                <a:r>
                  <a:rPr lang="zh-CN" altLang="en-US" sz="2400" dirty="0">
                    <a:latin typeface="+mj-ea"/>
                    <a:ea typeface="+mj-ea"/>
                  </a:rPr>
                  <a:t>如图训练集，正实例点</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1</m:t>
                        </m:r>
                      </m:sub>
                    </m:sSub>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(3,3)</m:t>
                        </m:r>
                      </m:e>
                      <m:sup>
                        <m:r>
                          <a:rPr lang="zh-CN" altLang="en-US" sz="2400" b="0" i="1" smtClean="0">
                            <a:latin typeface="Cambria Math" panose="02040503050406030204" pitchFamily="18" charset="0"/>
                            <a:ea typeface="+mj-ea"/>
                          </a:rPr>
                          <m:t>𝛵</m:t>
                        </m:r>
                      </m:sup>
                    </m:sSup>
                  </m:oMath>
                </a14:m>
                <a:r>
                  <a:rPr lang="zh-CN" altLang="en-US" sz="2400" dirty="0">
                    <a:latin typeface="+mj-ea"/>
                    <a:ea typeface="+mj-ea"/>
                  </a:rPr>
                  <a:t>，</a:t>
                </a:r>
                <a:r>
                  <a:rPr lang="en-US" altLang="zh-CN" sz="2400" dirty="0">
                    <a:latin typeface="+mj-ea"/>
                    <a:ea typeface="+mj-ea"/>
                  </a:rPr>
                  <a:t> </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2</m:t>
                        </m:r>
                      </m:sub>
                    </m:sSub>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(4,3)</m:t>
                        </m:r>
                      </m:e>
                      <m:sup>
                        <m:r>
                          <a:rPr lang="zh-CN" altLang="en-US" sz="2400" b="0" i="1" smtClean="0">
                            <a:latin typeface="Cambria Math" panose="02040503050406030204" pitchFamily="18" charset="0"/>
                            <a:ea typeface="+mj-ea"/>
                          </a:rPr>
                          <m:t>𝛵</m:t>
                        </m:r>
                      </m:sup>
                    </m:sSup>
                    <m:r>
                      <a:rPr lang="zh-CN" altLang="en-US" sz="2400" b="0" i="1">
                        <a:latin typeface="Cambria Math" panose="02040503050406030204" pitchFamily="18" charset="0"/>
                        <a:ea typeface="+mj-ea"/>
                      </a:rPr>
                      <m:t>，</m:t>
                    </m:r>
                  </m:oMath>
                </a14:m>
                <a:r>
                  <a:rPr lang="zh-CN" altLang="en-US" sz="2400" dirty="0">
                    <a:latin typeface="+mj-ea"/>
                    <a:ea typeface="+mj-ea"/>
                  </a:rPr>
                  <a:t>负实例点是</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3</m:t>
                        </m:r>
                      </m:sub>
                    </m:sSub>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(1,1)</m:t>
                        </m:r>
                      </m:e>
                      <m:sup>
                        <m:r>
                          <a:rPr lang="zh-CN" altLang="en-US" sz="2400" b="0" i="1" smtClean="0">
                            <a:latin typeface="Cambria Math" panose="02040503050406030204" pitchFamily="18" charset="0"/>
                            <a:ea typeface="+mj-ea"/>
                          </a:rPr>
                          <m:t>𝛵</m:t>
                        </m:r>
                      </m:sup>
                    </m:sSup>
                    <m:r>
                      <a:rPr lang="zh-CN" altLang="en-US" sz="2400" b="0" i="1">
                        <a:latin typeface="Cambria Math" panose="02040503050406030204" pitchFamily="18" charset="0"/>
                        <a:ea typeface="+mj-ea"/>
                      </a:rPr>
                      <m:t>，</m:t>
                    </m:r>
                  </m:oMath>
                </a14:m>
                <a:r>
                  <a:rPr lang="zh-CN" altLang="en-US" sz="2400" dirty="0">
                    <a:latin typeface="+mj-ea"/>
                    <a:ea typeface="+mj-ea"/>
                  </a:rPr>
                  <a:t>试用感知机学习算法的原始形式求感知机模型</a:t>
                </a:r>
                <a14:m>
                  <m:oMath xmlns:m="http://schemas.openxmlformats.org/officeDocument/2006/math">
                    <m:r>
                      <a:rPr lang="en-US" altLang="zh-CN" sz="2400" b="0" i="1" smtClean="0">
                        <a:latin typeface="Cambria Math" panose="02040503050406030204" pitchFamily="18" charset="0"/>
                        <a:ea typeface="+mj-ea"/>
                      </a:rPr>
                      <m:t>𝑓</m:t>
                    </m:r>
                    <m:d>
                      <m:dPr>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𝑥</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𝑠𝑖𝑔𝑛</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𝑥</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m:t>
                    </m:r>
                  </m:oMath>
                </a14:m>
                <a:r>
                  <a:rPr lang="zh-CN" altLang="en-US" sz="2400" dirty="0">
                    <a:latin typeface="+mj-ea"/>
                    <a:ea typeface="+mj-ea"/>
                  </a:rPr>
                  <a:t>这里，</a:t>
                </a:r>
                <a14:m>
                  <m:oMath xmlns:m="http://schemas.openxmlformats.org/officeDocument/2006/math">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e>
                          <m:sup>
                            <m:d>
                              <m:dPr>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m:t>
                                </m:r>
                              </m:e>
                            </m:d>
                          </m:sup>
                        </m:sSup>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𝑤</m:t>
                            </m:r>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r>
                          <m:rPr>
                            <m:nor/>
                          </m:rPr>
                          <a:rPr lang="en-US" altLang="zh-CN" sz="2400" dirty="0">
                            <a:latin typeface="+mj-ea"/>
                            <a:ea typeface="+mj-ea"/>
                          </a:rPr>
                          <m:t> </m:t>
                        </m:r>
                      </m:e>
                      <m:sup>
                        <m:r>
                          <a:rPr lang="zh-CN" altLang="en-US" sz="2400" b="0" i="1" smtClean="0">
                            <a:latin typeface="Cambria Math" panose="02040503050406030204" pitchFamily="18" charset="0"/>
                            <a:ea typeface="+mj-ea"/>
                          </a:rPr>
                          <m:t>𝛵</m:t>
                        </m:r>
                      </m:sup>
                    </m:sSup>
                  </m:oMath>
                </a14:m>
                <a:r>
                  <a:rPr lang="zh-CN" altLang="en-US" sz="2400" dirty="0">
                    <a:latin typeface="+mj-ea"/>
                    <a:ea typeface="+mj-ea"/>
                  </a:rPr>
                  <a:t>，</a:t>
                </a:r>
                <a:r>
                  <a:rPr lang="en-US" altLang="zh-CN" sz="2400" dirty="0">
                    <a:latin typeface="+mj-ea"/>
                    <a:ea typeface="+mj-ea"/>
                  </a:rPr>
                  <a:t> </a:t>
                </a:r>
                <a14:m>
                  <m:oMath xmlns:m="http://schemas.openxmlformats.org/officeDocument/2006/math">
                    <m:r>
                      <m:rPr>
                        <m:sty m:val="p"/>
                      </m:rPr>
                      <a:rPr lang="en-US" altLang="zh-CN" sz="2400" b="0" i="0" smtClean="0">
                        <a:latin typeface="Cambria Math" panose="02040503050406030204" pitchFamily="18" charset="0"/>
                        <a:ea typeface="+mj-ea"/>
                      </a:rPr>
                      <m:t>x</m:t>
                    </m:r>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𝑥</m:t>
                            </m:r>
                          </m:e>
                          <m:sup>
                            <m:d>
                              <m:dPr>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m:t>
                                </m:r>
                              </m:e>
                            </m:d>
                          </m:sup>
                        </m:sSup>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𝑥</m:t>
                            </m:r>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r>
                          <m:rPr>
                            <m:nor/>
                          </m:rPr>
                          <a:rPr lang="en-US" altLang="zh-CN" sz="2400" dirty="0">
                            <a:latin typeface="+mj-ea"/>
                            <a:ea typeface="+mj-ea"/>
                          </a:rPr>
                          <m:t> </m:t>
                        </m:r>
                      </m:e>
                      <m:sup>
                        <m:r>
                          <a:rPr lang="zh-CN" altLang="en-US" sz="2400" b="0" i="1" smtClean="0">
                            <a:latin typeface="Cambria Math" panose="02040503050406030204" pitchFamily="18" charset="0"/>
                            <a:ea typeface="+mj-ea"/>
                          </a:rPr>
                          <m:t>𝛵</m:t>
                        </m:r>
                      </m:sup>
                    </m:sSup>
                    <m:r>
                      <a:rPr lang="zh-CN" altLang="en-US" sz="2400" b="0" i="1">
                        <a:latin typeface="Cambria Math" panose="02040503050406030204" pitchFamily="18" charset="0"/>
                        <a:ea typeface="+mj-ea"/>
                      </a:rPr>
                      <m:t>。</m:t>
                    </m:r>
                  </m:oMath>
                </a14:m>
                <a:endParaRPr lang="en-US" altLang="zh-CN" sz="2400" dirty="0">
                  <a:latin typeface="+mj-ea"/>
                  <a:ea typeface="+mj-ea"/>
                </a:endParaRPr>
              </a:p>
              <a:p>
                <a:endParaRPr lang="en-US" altLang="zh-CN" sz="2800" dirty="0">
                  <a:latin typeface="Cambria Math" panose="02040503050406030204" pitchFamily="18" charset="0"/>
                  <a:ea typeface="Cambria Math" panose="02040503050406030204" pitchFamily="18" charset="0"/>
                </a:endParaRPr>
              </a:p>
              <a:p>
                <a:endParaRPr lang="en-US" altLang="zh-CN" sz="2800" dirty="0"/>
              </a:p>
            </p:txBody>
          </p:sp>
        </mc:Choice>
        <mc:Fallback xmlns="">
          <p:sp>
            <p:nvSpPr>
              <p:cNvPr id="2" name="文本框 1">
                <a:extLst>
                  <a:ext uri="{FF2B5EF4-FFF2-40B4-BE49-F238E27FC236}">
                    <a16:creationId xmlns:a16="http://schemas.microsoft.com/office/drawing/2014/main" id="{DB780B0C-93C0-BC3A-1EA6-64B64347C2C0}"/>
                  </a:ext>
                </a:extLst>
              </p:cNvPr>
              <p:cNvSpPr txBox="1">
                <a:spLocks noRot="1" noChangeAspect="1" noMove="1" noResize="1" noEditPoints="1" noAdjustHandles="1" noChangeArrowheads="1" noChangeShapeType="1" noTextEdit="1"/>
              </p:cNvSpPr>
              <p:nvPr/>
            </p:nvSpPr>
            <p:spPr>
              <a:xfrm>
                <a:off x="622546" y="1841682"/>
                <a:ext cx="11374515" cy="2321533"/>
              </a:xfrm>
              <a:prstGeom prst="rect">
                <a:avLst/>
              </a:prstGeom>
              <a:blipFill>
                <a:blip r:embed="rId2"/>
                <a:stretch>
                  <a:fillRect l="-804" t="-262" r="-85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8F84AF1-2769-9C8D-AFDC-B2242031D10A}"/>
              </a:ext>
            </a:extLst>
          </p:cNvPr>
          <p:cNvPicPr>
            <a:picLocks noChangeAspect="1"/>
          </p:cNvPicPr>
          <p:nvPr/>
        </p:nvPicPr>
        <p:blipFill>
          <a:blip r:embed="rId3"/>
          <a:stretch>
            <a:fillRect/>
          </a:stretch>
        </p:blipFill>
        <p:spPr>
          <a:xfrm>
            <a:off x="6868088" y="3035299"/>
            <a:ext cx="4523812" cy="3658757"/>
          </a:xfrm>
          <a:prstGeom prst="rect">
            <a:avLst/>
          </a:prstGeom>
        </p:spPr>
      </p:pic>
      <p:sp>
        <p:nvSpPr>
          <p:cNvPr id="5" name="文本框 4">
            <a:extLst>
              <a:ext uri="{FF2B5EF4-FFF2-40B4-BE49-F238E27FC236}">
                <a16:creationId xmlns:a16="http://schemas.microsoft.com/office/drawing/2014/main" id="{6FEC00B7-956E-7EDC-23C4-685A73EE942F}"/>
              </a:ext>
            </a:extLst>
          </p:cNvPr>
          <p:cNvSpPr txBox="1"/>
          <p:nvPr/>
        </p:nvSpPr>
        <p:spPr>
          <a:xfrm>
            <a:off x="4809793" y="6170432"/>
            <a:ext cx="2146742" cy="369332"/>
          </a:xfrm>
          <a:prstGeom prst="rect">
            <a:avLst/>
          </a:prstGeom>
          <a:noFill/>
        </p:spPr>
        <p:txBody>
          <a:bodyPr wrap="none" rtlCol="0">
            <a:spAutoFit/>
          </a:bodyPr>
          <a:lstStyle/>
          <a:p>
            <a:r>
              <a:rPr lang="zh-CN" altLang="en-US" dirty="0">
                <a:latin typeface="+mn-ea"/>
              </a:rPr>
              <a:t>图</a:t>
            </a:r>
            <a:r>
              <a:rPr lang="en-US" altLang="zh-CN" dirty="0">
                <a:latin typeface="+mn-ea"/>
              </a:rPr>
              <a:t>3.10 </a:t>
            </a:r>
            <a:r>
              <a:rPr lang="zh-CN" altLang="en-US" dirty="0">
                <a:latin typeface="+mn-ea"/>
              </a:rPr>
              <a:t>感知机示例</a:t>
            </a:r>
          </a:p>
        </p:txBody>
      </p:sp>
      <p:sp>
        <p:nvSpPr>
          <p:cNvPr id="8" name="标题 5">
            <a:extLst>
              <a:ext uri="{FF2B5EF4-FFF2-40B4-BE49-F238E27FC236}">
                <a16:creationId xmlns:a16="http://schemas.microsoft.com/office/drawing/2014/main" id="{12BE84F5-D2D6-4817-B776-E4E7FC2E1D66}"/>
              </a:ext>
            </a:extLst>
          </p:cNvPr>
          <p:cNvSpPr>
            <a:spLocks noGrp="1"/>
          </p:cNvSpPr>
          <p:nvPr>
            <p:ph type="title"/>
          </p:nvPr>
        </p:nvSpPr>
        <p:spPr>
          <a:xfrm>
            <a:off x="622546" y="65169"/>
            <a:ext cx="10350254" cy="1143000"/>
          </a:xfrm>
        </p:spPr>
        <p:txBody>
          <a:bodyPr>
            <a:normAutofit/>
          </a:bodyPr>
          <a:lstStyle/>
          <a:p>
            <a:pPr algn="l"/>
            <a:r>
              <a:rPr lang="zh-CN" altLang="en-US" dirty="0">
                <a:solidFill>
                  <a:schemeClr val="tx1"/>
                </a:solidFill>
              </a:rPr>
              <a:t>感知机学习算法的原始形式</a:t>
            </a:r>
            <a:endParaRPr lang="zh-CN" altLang="en-US" dirty="0"/>
          </a:p>
        </p:txBody>
      </p:sp>
    </p:spTree>
    <p:extLst>
      <p:ext uri="{BB962C8B-B14F-4D97-AF65-F5344CB8AC3E}">
        <p14:creationId xmlns:p14="http://schemas.microsoft.com/office/powerpoint/2010/main" val="2112967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00100" y="1371601"/>
                <a:ext cx="10820400" cy="4862511"/>
              </a:xfrm>
            </p:spPr>
            <p:txBody>
              <a:bodyPr>
                <a:normAutofit fontScale="85000" lnSpcReduction="10000"/>
              </a:bodyPr>
              <a:lstStyle/>
              <a:p>
                <a:pPr marL="0" indent="0">
                  <a:lnSpc>
                    <a:spcPct val="150000"/>
                  </a:lnSpc>
                  <a:buNone/>
                </a:pPr>
                <a:r>
                  <a:rPr lang="zh-CN" altLang="en-US" sz="2400" b="1" dirty="0"/>
                  <a:t>解 </a:t>
                </a:r>
                <a:r>
                  <a:rPr lang="zh-CN" altLang="en-US" sz="2400" dirty="0"/>
                  <a:t>构建最优化问题</a:t>
                </a:r>
                <a:r>
                  <a:rPr lang="zh-CN" altLang="en-US" sz="2000" dirty="0"/>
                  <a:t>：</a:t>
                </a:r>
                <a:endParaRPr lang="en-US" altLang="zh-CN" sz="2000" dirty="0"/>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en-US" altLang="zh-CN" sz="2600" i="1">
                              <a:latin typeface="Cambria Math" panose="02040503050406030204" pitchFamily="18" charset="0"/>
                            </a:rPr>
                          </m:ctrlPr>
                        </m:funcPr>
                        <m:fName>
                          <m:limLow>
                            <m:limLowPr>
                              <m:ctrlPr>
                                <a:rPr lang="en-US" altLang="zh-CN" sz="2600" i="1">
                                  <a:latin typeface="Cambria Math" panose="02040503050406030204" pitchFamily="18" charset="0"/>
                                </a:rPr>
                              </m:ctrlPr>
                            </m:limLowPr>
                            <m:e>
                              <m:r>
                                <m:rPr>
                                  <m:sty m:val="p"/>
                                </m:rPr>
                                <a:rPr lang="en-US" altLang="zh-CN" sz="2600">
                                  <a:latin typeface="Cambria Math" panose="02040503050406030204" pitchFamily="18" charset="0"/>
                                </a:rPr>
                                <m:t>min</m:t>
                              </m:r>
                            </m:e>
                            <m:lim>
                              <m:r>
                                <a:rPr lang="en-US" altLang="zh-CN" sz="2600" i="1">
                                  <a:latin typeface="Cambria Math" panose="02040503050406030204" pitchFamily="18" charset="0"/>
                                </a:rPr>
                                <m:t>𝑤</m:t>
                              </m:r>
                              <m:r>
                                <a:rPr lang="en-US" altLang="zh-CN" sz="2600" i="1">
                                  <a:latin typeface="Cambria Math" panose="02040503050406030204" pitchFamily="18" charset="0"/>
                                </a:rPr>
                                <m:t>,</m:t>
                              </m:r>
                              <m:r>
                                <a:rPr lang="en-US" altLang="zh-CN" sz="2600" i="1">
                                  <a:latin typeface="Cambria Math" panose="02040503050406030204" pitchFamily="18" charset="0"/>
                                </a:rPr>
                                <m:t>𝑏</m:t>
                              </m:r>
                            </m:lim>
                          </m:limLow>
                        </m:fName>
                        <m:e>
                          <m:r>
                            <a:rPr lang="en-US" altLang="zh-CN" sz="2600" i="1">
                              <a:latin typeface="Cambria Math" panose="02040503050406030204" pitchFamily="18" charset="0"/>
                            </a:rPr>
                            <m:t>𝐿</m:t>
                          </m:r>
                          <m:d>
                            <m:dPr>
                              <m:ctrlPr>
                                <a:rPr lang="en-US" altLang="zh-CN" sz="2600" i="1">
                                  <a:latin typeface="Cambria Math" panose="02040503050406030204" pitchFamily="18" charset="0"/>
                                </a:rPr>
                              </m:ctrlPr>
                            </m:dPr>
                            <m:e>
                              <m:r>
                                <a:rPr lang="en-US" altLang="zh-CN" sz="2600" i="1">
                                  <a:latin typeface="Cambria Math" panose="02040503050406030204" pitchFamily="18" charset="0"/>
                                </a:rPr>
                                <m:t>𝑤</m:t>
                              </m:r>
                              <m:r>
                                <a:rPr lang="en-US" altLang="zh-CN" sz="2600" i="1">
                                  <a:latin typeface="Cambria Math" panose="02040503050406030204" pitchFamily="18" charset="0"/>
                                </a:rPr>
                                <m:t>,</m:t>
                              </m:r>
                              <m:r>
                                <a:rPr lang="en-US" altLang="zh-CN" sz="2600" i="1">
                                  <a:latin typeface="Cambria Math" panose="02040503050406030204" pitchFamily="18" charset="0"/>
                                </a:rPr>
                                <m:t>𝑏</m:t>
                              </m:r>
                            </m:e>
                          </m:d>
                          <m:r>
                            <a:rPr lang="en-US" altLang="zh-CN" sz="2600" i="1">
                              <a:latin typeface="Cambria Math" panose="02040503050406030204" pitchFamily="18" charset="0"/>
                            </a:rPr>
                            <m:t>=−</m:t>
                          </m:r>
                          <m:nary>
                            <m:naryPr>
                              <m:chr m:val="∑"/>
                              <m:supHide m:val="on"/>
                              <m:ctrlPr>
                                <a:rPr lang="en-US" altLang="zh-CN" sz="2600" i="1">
                                  <a:latin typeface="Cambria Math" panose="02040503050406030204" pitchFamily="18" charset="0"/>
                                </a:rPr>
                              </m:ctrlPr>
                            </m:naryPr>
                            <m:sub>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𝑥</m:t>
                                  </m:r>
                                </m:e>
                                <m:sub>
                                  <m:r>
                                    <a:rPr lang="en-US" altLang="zh-CN" sz="2600" i="1">
                                      <a:latin typeface="Cambria Math" panose="02040503050406030204" pitchFamily="18" charset="0"/>
                                    </a:rPr>
                                    <m:t>𝑖</m:t>
                                  </m:r>
                                </m:sub>
                              </m:sSub>
                              <m:r>
                                <m:rPr>
                                  <m:brk m:alnAt="7"/>
                                </m:rPr>
                                <a:rPr lang="en-US" altLang="zh-CN" sz="2600" i="1">
                                  <a:latin typeface="Cambria Math" panose="02040503050406030204" pitchFamily="18" charset="0"/>
                                  <a:ea typeface="Cambria Math" panose="02040503050406030204" pitchFamily="18" charset="0"/>
                                </a:rPr>
                                <m:t>∈</m:t>
                              </m:r>
                              <m:r>
                                <a:rPr lang="en-US" altLang="zh-CN" sz="2600" i="1">
                                  <a:latin typeface="Cambria Math" panose="02040503050406030204" pitchFamily="18" charset="0"/>
                                  <a:ea typeface="Cambria Math" panose="02040503050406030204" pitchFamily="18" charset="0"/>
                                </a:rPr>
                                <m:t>𝑀</m:t>
                              </m:r>
                            </m:sub>
                            <m:sup/>
                            <m:e>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𝑦</m:t>
                                  </m:r>
                                </m:e>
                                <m:sub>
                                  <m:r>
                                    <a:rPr lang="en-US" altLang="zh-CN" sz="2600" i="1">
                                      <a:latin typeface="Cambria Math" panose="02040503050406030204" pitchFamily="18" charset="0"/>
                                    </a:rPr>
                                    <m:t>𝑖</m:t>
                                  </m:r>
                                </m:sub>
                              </m:sSub>
                            </m:e>
                          </m:nary>
                          <m:r>
                            <a:rPr lang="en-US" altLang="zh-CN" sz="2600" i="1">
                              <a:latin typeface="Cambria Math" panose="02040503050406030204" pitchFamily="18" charset="0"/>
                            </a:rPr>
                            <m:t>(</m:t>
                          </m:r>
                          <m:r>
                            <a:rPr lang="en-US" altLang="zh-CN" sz="2600" i="1">
                              <a:latin typeface="Cambria Math" panose="02040503050406030204" pitchFamily="18" charset="0"/>
                            </a:rPr>
                            <m:t>𝑤</m:t>
                          </m:r>
                          <m:r>
                            <a:rPr lang="en-US" altLang="zh-CN" sz="2600" i="1">
                              <a:latin typeface="Cambria Math" panose="02040503050406030204" pitchFamily="18" charset="0"/>
                              <a:ea typeface="Cambria Math" panose="02040503050406030204" pitchFamily="18" charset="0"/>
                            </a:rPr>
                            <m:t>∙</m:t>
                          </m:r>
                          <m:sSub>
                            <m:sSubPr>
                              <m:ctrlPr>
                                <a:rPr lang="en-US" altLang="zh-CN" sz="2600" i="1">
                                  <a:latin typeface="Cambria Math" panose="02040503050406030204" pitchFamily="18" charset="0"/>
                                  <a:ea typeface="Cambria Math" panose="02040503050406030204" pitchFamily="18" charset="0"/>
                                </a:rPr>
                              </m:ctrlPr>
                            </m:sSubPr>
                            <m:e>
                              <m:r>
                                <a:rPr lang="en-US" altLang="zh-CN" sz="2600" i="1">
                                  <a:latin typeface="Cambria Math" panose="02040503050406030204" pitchFamily="18" charset="0"/>
                                  <a:ea typeface="Cambria Math" panose="02040503050406030204" pitchFamily="18" charset="0"/>
                                </a:rPr>
                                <m:t>𝑥</m:t>
                              </m:r>
                            </m:e>
                            <m:sub>
                              <m:r>
                                <a:rPr lang="en-US" altLang="zh-CN" sz="2600" i="1">
                                  <a:latin typeface="Cambria Math" panose="02040503050406030204" pitchFamily="18" charset="0"/>
                                  <a:ea typeface="Cambria Math" panose="02040503050406030204" pitchFamily="18" charset="0"/>
                                </a:rPr>
                                <m:t>𝑖</m:t>
                              </m:r>
                            </m:sub>
                          </m:sSub>
                          <m:r>
                            <a:rPr lang="en-US" altLang="zh-CN" sz="2600" i="1">
                              <a:latin typeface="Cambria Math" panose="02040503050406030204" pitchFamily="18" charset="0"/>
                              <a:ea typeface="Cambria Math" panose="02040503050406030204" pitchFamily="18" charset="0"/>
                            </a:rPr>
                            <m:t>+</m:t>
                          </m:r>
                          <m:r>
                            <a:rPr lang="en-US" altLang="zh-CN" sz="2600" i="1">
                              <a:latin typeface="Cambria Math" panose="02040503050406030204" pitchFamily="18" charset="0"/>
                              <a:ea typeface="Cambria Math" panose="02040503050406030204" pitchFamily="18" charset="0"/>
                            </a:rPr>
                            <m:t>𝑏</m:t>
                          </m:r>
                          <m:r>
                            <a:rPr lang="en-US" altLang="zh-CN" sz="2600" i="1">
                              <a:latin typeface="Cambria Math" panose="02040503050406030204" pitchFamily="18" charset="0"/>
                            </a:rPr>
                            <m:t>)</m:t>
                          </m:r>
                        </m:e>
                      </m:func>
                    </m:oMath>
                  </m:oMathPara>
                </a14:m>
                <a:endParaRPr lang="en-US" altLang="zh-CN" sz="2000" dirty="0"/>
              </a:p>
              <a:p>
                <a:pPr marL="0" indent="0">
                  <a:lnSpc>
                    <a:spcPct val="150000"/>
                  </a:lnSpc>
                  <a:buNone/>
                </a:pPr>
                <a:r>
                  <a:rPr lang="zh-CN" altLang="en-US" sz="2400" dirty="0"/>
                  <a:t>按算法求解</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t>。</a:t>
                </a:r>
                <a14:m>
                  <m:oMath xmlns:m="http://schemas.openxmlformats.org/officeDocument/2006/math">
                    <m:r>
                      <a:rPr lang="zh-CN" altLang="en-US" sz="2400" i="1">
                        <a:latin typeface="Cambria Math" panose="02040503050406030204" pitchFamily="18" charset="0"/>
                        <a:ea typeface="Cambria Math" panose="02040503050406030204" pitchFamily="18" charset="0"/>
                      </a:rPr>
                      <m:t>𝜂</m:t>
                    </m:r>
                  </m:oMath>
                </a14:m>
                <a:r>
                  <a:rPr lang="en-US" altLang="zh-CN" sz="2400" dirty="0"/>
                  <a:t>=1.</a:t>
                </a:r>
              </a:p>
              <a:p>
                <a:pPr marL="457200" indent="-457200">
                  <a:lnSpc>
                    <a:spcPct val="150000"/>
                  </a:lnSpc>
                  <a:buAutoNum type="arabicParenBoth"/>
                </a:pPr>
                <a:r>
                  <a:rPr lang="zh-CN" altLang="en-US" sz="2400" dirty="0"/>
                  <a:t>取初值</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=0,</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=0</m:t>
                    </m:r>
                  </m:oMath>
                </a14:m>
                <a:endParaRPr lang="en-US" altLang="zh-CN" sz="2400" dirty="0"/>
              </a:p>
              <a:p>
                <a:pPr marL="457200" indent="-457200">
                  <a:lnSpc>
                    <a:spcPct val="150000"/>
                  </a:lnSpc>
                  <a:buAutoNum type="arabicParenBoth"/>
                </a:pPr>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en-US" altLang="zh-CN" sz="2400" dirty="0"/>
                  <a:t>=(3,3)</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rPr>
                      <m:t>)</m:t>
                    </m:r>
                  </m:oMath>
                </a14:m>
                <a:r>
                  <a:rPr lang="en-US" altLang="zh-CN" sz="2400" dirty="0"/>
                  <a:t>=0,</a:t>
                </a:r>
                <a:r>
                  <a:rPr lang="zh-CN" altLang="en-US" sz="2400" dirty="0"/>
                  <a:t>未能正确分类，更新</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endParaRPr lang="en-US" altLang="zh-CN" sz="2400" dirty="0"/>
              </a:p>
              <a:p>
                <a:pPr marL="0" indent="0">
                  <a:lnSpc>
                    <a:spcPct val="15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a:t>=(3,3)</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1</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0</m:t>
                        </m:r>
                      </m:sub>
                    </m:sSub>
                  </m:oMath>
                </a14:m>
                <a:r>
                  <a:rPr lang="en-US" altLang="zh-CN" sz="2400" dirty="0"/>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a:t>=1</a:t>
                </a:r>
              </a:p>
              <a:p>
                <a:pPr marL="0" indent="0">
                  <a:lnSpc>
                    <a:spcPct val="150000"/>
                  </a:lnSpc>
                  <a:buNone/>
                </a:pPr>
                <a:r>
                  <a:rPr lang="zh-CN" altLang="en-US" sz="2400" dirty="0"/>
                  <a:t>得到线性模型</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1</m:t>
                          </m:r>
                        </m:sub>
                      </m:s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𝑥</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𝑏</m:t>
                          </m:r>
                        </m:e>
                        <m:sub>
                          <m:r>
                            <a:rPr lang="en-US" altLang="zh-CN" sz="2800" i="1">
                              <a:latin typeface="Cambria Math" panose="02040503050406030204" pitchFamily="18" charset="0"/>
                              <a:ea typeface="Cambria Math" panose="02040503050406030204" pitchFamily="18" charset="0"/>
                            </a:rPr>
                            <m:t>1</m:t>
                          </m:r>
                        </m:sub>
                      </m:sSub>
                      <m:r>
                        <a:rPr lang="en-US" altLang="zh-CN" sz="2800" i="1">
                          <a:latin typeface="Cambria Math" panose="02040503050406030204" pitchFamily="18" charset="0"/>
                          <a:ea typeface="Cambria Math" panose="02040503050406030204" pitchFamily="18" charset="0"/>
                        </a:rPr>
                        <m:t>=3</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e>
                          </m:d>
                        </m:sup>
                      </m:sSup>
                      <m:r>
                        <a:rPr lang="en-US" altLang="zh-CN" sz="2800" i="1">
                          <a:latin typeface="Cambria Math" panose="02040503050406030204" pitchFamily="18" charset="0"/>
                          <a:ea typeface="Cambria Math" panose="02040503050406030204" pitchFamily="18" charset="0"/>
                        </a:rPr>
                        <m:t>+3</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2</m:t>
                              </m:r>
                            </m:e>
                          </m:d>
                        </m:sup>
                      </m:sSup>
                      <m:r>
                        <a:rPr lang="en-US" altLang="zh-CN" sz="2800" i="1">
                          <a:latin typeface="Cambria Math" panose="02040503050406030204" pitchFamily="18" charset="0"/>
                          <a:ea typeface="Cambria Math" panose="02040503050406030204" pitchFamily="18" charset="0"/>
                        </a:rPr>
                        <m:t>+1</m:t>
                      </m:r>
                    </m:oMath>
                  </m:oMathPara>
                </a14:m>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00100" y="1371601"/>
                <a:ext cx="10820400" cy="4862511"/>
              </a:xfrm>
              <a:blipFill>
                <a:blip r:embed="rId3"/>
                <a:stretch>
                  <a:fillRect l="-73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32</a:t>
            </a:fld>
            <a:endParaRPr lang="en-US" sz="1200">
              <a:solidFill>
                <a:prstClr val="black">
                  <a:tint val="75000"/>
                </a:prstClr>
              </a:solidFill>
              <a:latin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0250" y="222250"/>
            <a:ext cx="1108710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3400" y="1371601"/>
                <a:ext cx="11087100" cy="4862511"/>
              </a:xfrm>
            </p:spPr>
            <p:txBody>
              <a:bodyPr>
                <a:normAutofit lnSpcReduction="10000"/>
              </a:bodyPr>
              <a:lstStyle/>
              <a:p>
                <a:pPr marL="0" indent="0">
                  <a:lnSpc>
                    <a:spcPct val="150000"/>
                  </a:lnSpc>
                  <a:buNone/>
                </a:pPr>
                <a:r>
                  <a:rPr lang="en-US" altLang="zh-CN" sz="2400" dirty="0"/>
                  <a:t>(3) </a:t>
                </a:r>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r>
                  <a:rPr lang="zh-CN" altLang="en-US" sz="2400" dirty="0"/>
                  <a:t>，显然，</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1</m:t>
                            </m:r>
                          </m:sub>
                        </m:sSub>
                      </m:e>
                    </m:d>
                    <m:r>
                      <a:rPr lang="en-US" altLang="zh-CN" sz="2400">
                        <a:latin typeface="Cambria Math" panose="02040503050406030204" pitchFamily="18" charset="0"/>
                      </a:rPr>
                      <m:t>&gt;</m:t>
                    </m:r>
                  </m:oMath>
                </a14:m>
                <a:r>
                  <a:rPr lang="en-US" altLang="zh-CN" sz="2400" dirty="0"/>
                  <a:t>0,</a:t>
                </a:r>
                <a:r>
                  <a:rPr lang="zh-CN" altLang="en-US" sz="2400" dirty="0"/>
                  <a:t>被正确分类，不修改</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oMath>
                </a14:m>
                <a:r>
                  <a:rPr lang="en-US" altLang="zh-CN" sz="2400" dirty="0"/>
                  <a:t>=(1,1)</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3</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1</m:t>
                            </m:r>
                          </m:sub>
                        </m:sSub>
                      </m:e>
                    </m:d>
                    <m:r>
                      <a:rPr lang="en-US" altLang="zh-CN" sz="2400" i="1">
                        <a:latin typeface="Cambria Math" panose="02040503050406030204" pitchFamily="18" charset="0"/>
                        <a:ea typeface="Cambria Math" panose="02040503050406030204" pitchFamily="18" charset="0"/>
                      </a:rPr>
                      <m:t>&lt;</m:t>
                    </m:r>
                  </m:oMath>
                </a14:m>
                <a:r>
                  <a:rPr lang="en-US" altLang="zh-CN" sz="2400" dirty="0"/>
                  <a:t>0,</a:t>
                </a:r>
                <a:r>
                  <a:rPr lang="zh-CN" altLang="en-US" sz="2400" dirty="0"/>
                  <a:t>被误分类，更新</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t>。</a:t>
                </a:r>
                <a:endParaRPr lang="en-US" altLang="zh-CN" sz="2400" dirty="0"/>
              </a:p>
              <a:p>
                <a:pPr marL="0" indent="0">
                  <a:lnSpc>
                    <a:spcPct val="15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3</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3</m:t>
                        </m:r>
                      </m:sub>
                    </m:sSub>
                  </m:oMath>
                </a14:m>
                <a:r>
                  <a:rPr lang="en-US" altLang="zh-CN" sz="2400" dirty="0"/>
                  <a:t>=(2,2)</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2</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3</m:t>
                        </m:r>
                      </m:sub>
                    </m:sSub>
                  </m:oMath>
                </a14:m>
                <a:r>
                  <a:rPr lang="en-US" altLang="zh-CN" sz="2400" dirty="0"/>
                  <a:t>=0</a:t>
                </a:r>
              </a:p>
              <a:p>
                <a:pPr marL="0" indent="0">
                  <a:lnSpc>
                    <a:spcPct val="150000"/>
                  </a:lnSpc>
                  <a:buNone/>
                </a:pPr>
                <a:r>
                  <a:rPr lang="zh-CN" altLang="en-US" sz="2400" dirty="0"/>
                  <a:t>得到线性模型</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=2</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rPr>
                        <m:t>+2</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2</m:t>
                              </m:r>
                            </m:e>
                          </m:d>
                        </m:sup>
                      </m:sSup>
                    </m:oMath>
                  </m:oMathPara>
                </a14:m>
                <a:endParaRPr lang="en-US" altLang="zh-CN" sz="2400" dirty="0">
                  <a:ea typeface="Cambria Math" panose="02040503050406030204" pitchFamily="18" charset="0"/>
                </a:endParaRPr>
              </a:p>
              <a:p>
                <a:pPr marL="0" indent="0">
                  <a:lnSpc>
                    <a:spcPct val="150000"/>
                  </a:lnSpc>
                  <a:buNone/>
                </a:pPr>
                <a:r>
                  <a:rPr lang="zh-CN" altLang="en-US" sz="2400" dirty="0"/>
                  <a:t>如此继续下去，直到</a:t>
                </a:r>
                <a:endParaRPr lang="en-US" altLang="zh-CN" sz="2400" dirty="0"/>
              </a:p>
              <a:p>
                <a:pPr marL="0" indent="0">
                  <a:lnSpc>
                    <a:spcPct val="15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7</m:t>
                        </m:r>
                      </m:sub>
                    </m:sSub>
                  </m:oMath>
                </a14:m>
                <a:r>
                  <a:rPr lang="en-US" altLang="zh-CN" sz="2400" dirty="0"/>
                  <a:t>=(1,1)</a:t>
                </a:r>
                <a:r>
                  <a:rPr lang="en-US" altLang="zh-CN" sz="2400" baseline="30000" dirty="0"/>
                  <a:t>T</a:t>
                </a:r>
                <a:r>
                  <a:rPr lang="en-US" altLang="zh-CN" sz="2400" dirty="0"/>
                  <a:t>,</a:t>
                </a:r>
                <a:r>
                  <a:rPr lang="en-US" altLang="zh-CN" sz="2400" dirty="0">
                    <a:ea typeface="Cambria Math" panose="02040503050406030204" pitchFamily="18" charset="0"/>
                  </a:rPr>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7</m:t>
                        </m:r>
                      </m:sub>
                    </m:sSub>
                    <m:r>
                      <a:rPr lang="en-US" altLang="zh-CN" sz="2400" i="1">
                        <a:latin typeface="Cambria Math" panose="02040503050406030204" pitchFamily="18" charset="0"/>
                        <a:ea typeface="Cambria Math" panose="02040503050406030204" pitchFamily="18" charset="0"/>
                      </a:rPr>
                      <m:t>=−3</m:t>
                    </m:r>
                  </m:oMath>
                </a14:m>
                <a:endParaRPr lang="en-US" altLang="zh-CN" sz="2400" dirty="0">
                  <a:ea typeface="Cambria Math" panose="02040503050406030204" pitchFamily="18" charset="0"/>
                </a:endParaRPr>
              </a:p>
              <a:p>
                <a:pPr marL="0" indent="0">
                  <a:lnSpc>
                    <a:spcPct val="15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7</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7</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2</m:t>
                            </m:r>
                          </m:e>
                        </m:d>
                      </m:sup>
                    </m:sSup>
                    <m:r>
                      <a:rPr lang="en-US" altLang="zh-CN" sz="2400" i="1">
                        <a:latin typeface="Cambria Math" panose="02040503050406030204" pitchFamily="18" charset="0"/>
                        <a:ea typeface="Cambria Math" panose="02040503050406030204" pitchFamily="18" charset="0"/>
                      </a:rPr>
                      <m:t>−3</m:t>
                    </m:r>
                  </m:oMath>
                </a14:m>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3400" y="1371601"/>
                <a:ext cx="11087100" cy="4862511"/>
              </a:xfrm>
              <a:blipFill>
                <a:blip r:embed="rId2"/>
                <a:stretch>
                  <a:fillRect l="-88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33</a:t>
            </a:fld>
            <a:endParaRPr lang="en-US" sz="1200">
              <a:solidFill>
                <a:prstClr val="black">
                  <a:tint val="75000"/>
                </a:prstClr>
              </a:solidFill>
              <a:latin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222250"/>
            <a:ext cx="111823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5000" y="1371601"/>
                <a:ext cx="11182350" cy="4862511"/>
              </a:xfrm>
            </p:spPr>
            <p:txBody>
              <a:bodyPr>
                <a:normAutofit/>
              </a:bodyPr>
              <a:lstStyle/>
              <a:p>
                <a:pPr marL="0" indent="0">
                  <a:lnSpc>
                    <a:spcPct val="120000"/>
                  </a:lnSpc>
                  <a:buNone/>
                </a:pPr>
                <a:r>
                  <a:rPr lang="zh-CN" altLang="en-US" sz="2400" dirty="0"/>
                  <a:t>对所有数据点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7</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7</m:t>
                            </m:r>
                          </m:sub>
                        </m:sSub>
                      </m:e>
                    </m:d>
                    <m:r>
                      <a:rPr lang="en-US" altLang="zh-CN" sz="2400" i="1">
                        <a:latin typeface="Cambria Math" panose="02040503050406030204" pitchFamily="18" charset="0"/>
                        <a:ea typeface="Cambria Math" panose="02040503050406030204" pitchFamily="18" charset="0"/>
                      </a:rPr>
                      <m:t>&gt;</m:t>
                    </m:r>
                  </m:oMath>
                </a14:m>
                <a:r>
                  <a:rPr lang="en-US" altLang="zh-CN" sz="2400" dirty="0"/>
                  <a:t>0</a:t>
                </a:r>
                <a:r>
                  <a:rPr lang="zh-CN" altLang="en-US" sz="2400" dirty="0"/>
                  <a:t>，没有误分类点，损失函数达到极小。</a:t>
                </a:r>
                <a:endParaRPr lang="en-US" altLang="zh-CN" sz="2400" dirty="0"/>
              </a:p>
              <a:p>
                <a:pPr marL="0" indent="0">
                  <a:lnSpc>
                    <a:spcPct val="120000"/>
                  </a:lnSpc>
                  <a:buNone/>
                </a:pPr>
                <a:r>
                  <a:rPr lang="zh-CN" altLang="en-US" sz="2400" dirty="0"/>
                  <a:t>分离超平面为           </a:t>
                </a: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2</m:t>
                            </m:r>
                          </m:e>
                        </m:d>
                      </m:sup>
                    </m:sSup>
                    <m:r>
                      <a:rPr lang="en-US" altLang="zh-CN" sz="2400" i="1">
                        <a:latin typeface="Cambria Math" panose="02040503050406030204" pitchFamily="18" charset="0"/>
                        <a:ea typeface="Cambria Math" panose="02040503050406030204" pitchFamily="18" charset="0"/>
                      </a:rPr>
                      <m:t>−3=</m:t>
                    </m:r>
                    <m:r>
                      <a:rPr lang="en-US" altLang="zh-CN" sz="2400">
                        <a:latin typeface="Cambria Math" panose="02040503050406030204" pitchFamily="18" charset="0"/>
                        <a:ea typeface="Cambria Math" panose="02040503050406030204" pitchFamily="18" charset="0"/>
                      </a:rPr>
                      <m:t>0</m:t>
                    </m:r>
                  </m:oMath>
                </a14:m>
                <a:endParaRPr lang="en-US" altLang="zh-CN" sz="2400" dirty="0">
                  <a:ea typeface="Cambria Math" panose="02040503050406030204" pitchFamily="18" charset="0"/>
                </a:endParaRPr>
              </a:p>
              <a:p>
                <a:pPr marL="0" indent="0">
                  <a:lnSpc>
                    <a:spcPct val="120000"/>
                  </a:lnSpc>
                  <a:buNone/>
                </a:pPr>
                <a:r>
                  <a:rPr lang="zh-CN" altLang="en-US" sz="2400" dirty="0"/>
                  <a:t>感知机模型为        </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r>
                      <a:rPr lang="en-US" altLang="zh-CN" sz="2400" i="1">
                        <a:latin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2</m:t>
                            </m:r>
                          </m:e>
                        </m:d>
                      </m:sup>
                    </m:sSup>
                    <m:r>
                      <a:rPr lang="en-US" altLang="zh-CN" sz="2400" i="1">
                        <a:latin typeface="Cambria Math" panose="02040503050406030204" pitchFamily="18" charset="0"/>
                        <a:ea typeface="Cambria Math" panose="02040503050406030204" pitchFamily="18" charset="0"/>
                      </a:rPr>
                      <m:t>−3</m:t>
                    </m:r>
                    <m:r>
                      <a:rPr lang="en-US" altLang="zh-CN" sz="2400" i="1">
                        <a:latin typeface="Cambria Math" panose="02040503050406030204" pitchFamily="18" charset="0"/>
                      </a:rPr>
                      <m:t>)</m:t>
                    </m:r>
                  </m:oMath>
                </a14:m>
                <a:endParaRPr lang="en-US" altLang="zh-CN" sz="2400" dirty="0"/>
              </a:p>
              <a:p>
                <a:pPr marL="0" indent="0">
                  <a:lnSpc>
                    <a:spcPct val="120000"/>
                  </a:lnSpc>
                  <a:buNone/>
                </a:pPr>
                <a:r>
                  <a:rPr lang="zh-CN" altLang="en-US" sz="2400" dirty="0"/>
                  <a:t>迭代过程见表：</a:t>
                </a: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5000" y="1371601"/>
                <a:ext cx="11182350" cy="4862511"/>
              </a:xfrm>
              <a:blipFill>
                <a:blip r:embed="rId2"/>
                <a:stretch>
                  <a:fillRect l="-817" t="-25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34</a:t>
            </a:fld>
            <a:endParaRPr lang="en-US" sz="1200">
              <a:solidFill>
                <a:prstClr val="black">
                  <a:tint val="75000"/>
                </a:prstClr>
              </a:solidFill>
              <a:latin typeface="Calibri" panose="020F0502020204030204"/>
            </a:endParaRPr>
          </a:p>
        </p:txBody>
      </p:sp>
      <p:pic>
        <p:nvPicPr>
          <p:cNvPr id="5" name="图片 4">
            <a:extLst>
              <a:ext uri="{FF2B5EF4-FFF2-40B4-BE49-F238E27FC236}">
                <a16:creationId xmlns:a16="http://schemas.microsoft.com/office/drawing/2014/main" id="{39BAD631-722A-4988-8A2D-56FF6E189767}"/>
              </a:ext>
            </a:extLst>
          </p:cNvPr>
          <p:cNvPicPr>
            <a:picLocks noChangeAspect="1"/>
          </p:cNvPicPr>
          <p:nvPr/>
        </p:nvPicPr>
        <p:blipFill rotWithShape="1">
          <a:blip r:embed="rId3"/>
          <a:srcRect t="8988"/>
          <a:stretch/>
        </p:blipFill>
        <p:spPr>
          <a:xfrm>
            <a:off x="3263900" y="3014779"/>
            <a:ext cx="8293100" cy="352413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641EC66-0215-4A31-9903-080E6CB487F9}"/>
                  </a:ext>
                </a:extLst>
              </p:cNvPr>
              <p:cNvSpPr txBox="1"/>
              <p:nvPr/>
            </p:nvSpPr>
            <p:spPr>
              <a:xfrm>
                <a:off x="1219200" y="6321365"/>
                <a:ext cx="11099800" cy="400110"/>
              </a:xfrm>
              <a:prstGeom prst="rect">
                <a:avLst/>
              </a:prstGeom>
              <a:noFill/>
            </p:spPr>
            <p:txBody>
              <a:bodyPr wrap="square">
                <a:spAutoFit/>
              </a:bodyPr>
              <a:lstStyle/>
              <a:p>
                <a:r>
                  <a:rPr lang="zh-CN" altLang="en-US" sz="2000" dirty="0"/>
                  <a:t>这是在计算中误分类点先后取</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1</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1</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得到的分离超平面和感知机模型。</a:t>
                </a:r>
              </a:p>
            </p:txBody>
          </p:sp>
        </mc:Choice>
        <mc:Fallback xmlns="">
          <p:sp>
            <p:nvSpPr>
              <p:cNvPr id="7" name="文本框 6">
                <a:extLst>
                  <a:ext uri="{FF2B5EF4-FFF2-40B4-BE49-F238E27FC236}">
                    <a16:creationId xmlns:a16="http://schemas.microsoft.com/office/drawing/2014/main" id="{3641EC66-0215-4A31-9903-080E6CB487F9}"/>
                  </a:ext>
                </a:extLst>
              </p:cNvPr>
              <p:cNvSpPr txBox="1">
                <a:spLocks noRot="1" noChangeAspect="1" noMove="1" noResize="1" noEditPoints="1" noAdjustHandles="1" noChangeArrowheads="1" noChangeShapeType="1" noTextEdit="1"/>
              </p:cNvSpPr>
              <p:nvPr/>
            </p:nvSpPr>
            <p:spPr>
              <a:xfrm>
                <a:off x="1219200" y="6321365"/>
                <a:ext cx="11099800" cy="400110"/>
              </a:xfrm>
              <a:prstGeom prst="rect">
                <a:avLst/>
              </a:prstGeom>
              <a:blipFill>
                <a:blip r:embed="rId4"/>
                <a:stretch>
                  <a:fillRect l="-549" t="-12121" b="-22727"/>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49300" y="1371601"/>
                <a:ext cx="10490200" cy="4862511"/>
              </a:xfrm>
            </p:spPr>
            <p:txBody>
              <a:bodyPr>
                <a:normAutofit/>
              </a:bodyPr>
              <a:lstStyle/>
              <a:p>
                <a:pPr>
                  <a:lnSpc>
                    <a:spcPct val="150000"/>
                  </a:lnSpc>
                </a:pPr>
                <a:r>
                  <a:rPr lang="zh-CN" altLang="en-US" sz="2800" dirty="0"/>
                  <a:t>如果在计算中误分类点依次取</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1</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2</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1</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，那么得到的分离超平面是</a:t>
                </a:r>
                <a14:m>
                  <m:oMath xmlns:m="http://schemas.openxmlformats.org/officeDocument/2006/math">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2</m:t>
                        </m:r>
                        <m:r>
                          <a:rPr lang="en-US" altLang="zh-CN" sz="2800" i="1">
                            <a:latin typeface="Cambria Math" panose="02040503050406030204" pitchFamily="18" charset="0"/>
                            <a:ea typeface="Cambria Math" panose="02040503050406030204" pitchFamily="18" charset="0"/>
                          </a:rPr>
                          <m:t>𝑥</m:t>
                        </m:r>
                      </m:e>
                      <m:sup>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e>
                        </m:d>
                      </m:sup>
                    </m:s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2</m:t>
                            </m:r>
                          </m:e>
                        </m:d>
                      </m:sup>
                    </m:sSup>
                    <m:r>
                      <a:rPr lang="en-US" altLang="zh-CN" sz="2800" i="1">
                        <a:latin typeface="Cambria Math" panose="02040503050406030204" pitchFamily="18" charset="0"/>
                        <a:ea typeface="Cambria Math" panose="02040503050406030204" pitchFamily="18" charset="0"/>
                      </a:rPr>
                      <m:t>−5=</m:t>
                    </m:r>
                    <m:r>
                      <a:rPr lang="en-US" altLang="zh-CN" sz="2800">
                        <a:latin typeface="Cambria Math" panose="02040503050406030204" pitchFamily="18" charset="0"/>
                        <a:ea typeface="Cambria Math" panose="02040503050406030204" pitchFamily="18" charset="0"/>
                      </a:rPr>
                      <m:t>0</m:t>
                    </m:r>
                  </m:oMath>
                </a14:m>
                <a:r>
                  <a:rPr lang="en-US" altLang="zh-CN" sz="2800" dirty="0">
                    <a:ea typeface="Cambria Math" panose="02040503050406030204" pitchFamily="18" charset="0"/>
                  </a:rPr>
                  <a:t>.</a:t>
                </a:r>
              </a:p>
              <a:p>
                <a:pPr>
                  <a:lnSpc>
                    <a:spcPct val="150000"/>
                  </a:lnSpc>
                </a:pPr>
                <a:endParaRPr lang="en-US" altLang="zh-CN" sz="2800" dirty="0">
                  <a:ea typeface="Cambria Math" panose="02040503050406030204" pitchFamily="18" charset="0"/>
                </a:endParaRPr>
              </a:p>
              <a:p>
                <a:pPr>
                  <a:lnSpc>
                    <a:spcPct val="150000"/>
                  </a:lnSpc>
                </a:pPr>
                <a:r>
                  <a:rPr lang="zh-CN" altLang="en-US" sz="2800" dirty="0"/>
                  <a:t>可见，感知机学习算法由于采用不同的初值或选取不同的误分类点，解可以不同。</a:t>
                </a: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49300" y="1371601"/>
                <a:ext cx="10490200" cy="4862511"/>
              </a:xfrm>
              <a:blipFill>
                <a:blip r:embed="rId3"/>
                <a:stretch>
                  <a:fillRect l="-1395" r="-75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35</a:t>
            </a:fld>
            <a:endParaRPr lang="en-US" sz="1200">
              <a:solidFill>
                <a:prstClr val="black">
                  <a:tint val="75000"/>
                </a:prstClr>
              </a:solidFill>
              <a:latin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4050" y="222250"/>
            <a:ext cx="11163300" cy="677863"/>
          </a:xfrm>
        </p:spPr>
        <p:txBody>
          <a:bodyPr/>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58800" y="1371601"/>
                <a:ext cx="11163300" cy="4862511"/>
              </a:xfrm>
            </p:spPr>
            <p:txBody>
              <a:bodyPr>
                <a:normAutofit/>
              </a:bodyPr>
              <a:lstStyle/>
              <a:p>
                <a:pPr>
                  <a:lnSpc>
                    <a:spcPct val="150000"/>
                  </a:lnSpc>
                </a:pPr>
                <a:r>
                  <a:rPr lang="zh-CN" altLang="en-US" sz="2400" dirty="0"/>
                  <a:t>对偶形式的基本想法是，将</a:t>
                </a:r>
                <a:r>
                  <a:rPr lang="en-US" altLang="zh-CN" sz="2400" dirty="0"/>
                  <a:t>w</a:t>
                </a:r>
                <a:r>
                  <a:rPr lang="zh-CN" altLang="en-US" sz="2400" dirty="0"/>
                  <a:t>和</a:t>
                </a:r>
                <a:r>
                  <a:rPr lang="en-US" altLang="zh-CN" sz="2400" dirty="0"/>
                  <a:t>b</a:t>
                </a:r>
                <a:r>
                  <a:rPr lang="zh-CN" altLang="en-US" sz="2400" dirty="0"/>
                  <a:t>表示为实例</a:t>
                </a:r>
                <a14:m>
                  <m:oMath xmlns:m="http://schemas.openxmlformats.org/officeDocument/2006/math">
                    <m:r>
                      <a:rPr lang="en-US" altLang="zh-CN" sz="2400" i="1">
                        <a:latin typeface="Cambria Math" panose="02040503050406030204" pitchFamily="18" charset="0"/>
                        <a:ea typeface="Cambria Math" panose="02040503050406030204" pitchFamily="18" charset="0"/>
                      </a:rPr>
                      <m:t>𝑥</m:t>
                    </m:r>
                    <m:r>
                      <a:rPr lang="en-US" altLang="zh-CN" sz="2400" i="1" baseline="-25000">
                        <a:latin typeface="Cambria Math" panose="02040503050406030204" pitchFamily="18" charset="0"/>
                        <a:ea typeface="Cambria Math" panose="02040503050406030204" pitchFamily="18" charset="0"/>
                      </a:rPr>
                      <m:t>𝑖</m:t>
                    </m:r>
                  </m:oMath>
                </a14:m>
                <a:r>
                  <a:rPr lang="zh-CN" altLang="en-US" sz="2400" dirty="0"/>
                  <a:t>和标记</a:t>
                </a:r>
                <a14:m>
                  <m:oMath xmlns:m="http://schemas.openxmlformats.org/officeDocument/2006/math">
                    <m:r>
                      <a:rPr lang="en-US" altLang="zh-CN" sz="2400" i="1">
                        <a:latin typeface="Cambria Math" panose="02040503050406030204" pitchFamily="18" charset="0"/>
                        <a:ea typeface="Cambria Math" panose="02040503050406030204" pitchFamily="18" charset="0"/>
                      </a:rPr>
                      <m:t>𝑦</m:t>
                    </m:r>
                    <m:r>
                      <a:rPr lang="en-US" altLang="zh-CN" sz="2400" i="1" baseline="-25000">
                        <a:latin typeface="Cambria Math" panose="02040503050406030204" pitchFamily="18" charset="0"/>
                        <a:ea typeface="Cambria Math" panose="02040503050406030204" pitchFamily="18" charset="0"/>
                      </a:rPr>
                      <m:t>𝑖</m:t>
                    </m:r>
                  </m:oMath>
                </a14:m>
                <a:r>
                  <a:rPr lang="zh-CN" altLang="en-US" sz="2400" dirty="0"/>
                  <a:t>的线性组合的形式，通过求解其系数而求得</a:t>
                </a:r>
                <a:r>
                  <a:rPr lang="en-US" altLang="zh-CN" sz="2400" dirty="0"/>
                  <a:t>w</a:t>
                </a:r>
                <a:r>
                  <a:rPr lang="zh-CN" altLang="en-US" sz="2400" dirty="0"/>
                  <a:t>和</a:t>
                </a:r>
                <a:r>
                  <a:rPr lang="en-US" altLang="zh-CN" sz="2400" dirty="0"/>
                  <a:t>b</a:t>
                </a:r>
                <a:r>
                  <a:rPr lang="zh-CN" altLang="en-US" sz="2400" dirty="0"/>
                  <a:t>。不失一般性，在算法中可假设初始值</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0</m:t>
                        </m:r>
                      </m:sub>
                    </m:sSub>
                    <m:r>
                      <a:rPr lang="zh-CN" altLang="en-US" sz="2400" i="1">
                        <a:latin typeface="Cambria Math" panose="02040503050406030204" pitchFamily="18" charset="0"/>
                      </a:rPr>
                      <m:t>均为</m:t>
                    </m:r>
                    <m:r>
                      <a:rPr lang="en-US" altLang="zh-CN" sz="2400" i="1">
                        <a:latin typeface="Cambria Math" panose="02040503050406030204" pitchFamily="18" charset="0"/>
                      </a:rPr>
                      <m:t>0</m:t>
                    </m:r>
                    <m:r>
                      <a:rPr lang="zh-CN" altLang="en-US" sz="2400" i="1">
                        <a:latin typeface="Cambria Math" panose="02040503050406030204" pitchFamily="18" charset="0"/>
                      </a:rPr>
                      <m:t>。</m:t>
                    </m:r>
                  </m:oMath>
                </a14:m>
                <a:r>
                  <a:rPr lang="zh-CN" altLang="en-US" sz="2400" dirty="0"/>
                  <a:t>对误分类点</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a14:m>
                <a:r>
                  <a:rPr lang="zh-CN" altLang="en-US" sz="2400" dirty="0"/>
                  <a:t>通过</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oMath>
                  </m:oMathPara>
                </a14:m>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oMath>
                  </m:oMathPara>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58800" y="1371601"/>
                <a:ext cx="11163300" cy="4862511"/>
              </a:xfrm>
              <a:blipFill>
                <a:blip r:embed="rId2"/>
                <a:stretch>
                  <a:fillRect l="-103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36</a:t>
            </a:fld>
            <a:endParaRPr lang="en-US" sz="1200">
              <a:solidFill>
                <a:prstClr val="black">
                  <a:tint val="75000"/>
                </a:prstClr>
              </a:solidFill>
              <a:latin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08000" y="1371601"/>
                <a:ext cx="10807700" cy="4862511"/>
              </a:xfrm>
            </p:spPr>
            <p:txBody>
              <a:bodyPr>
                <a:normAutofit/>
              </a:bodyPr>
              <a:lstStyle/>
              <a:p>
                <a:pPr marL="0" indent="0">
                  <a:lnSpc>
                    <a:spcPct val="150000"/>
                  </a:lnSpc>
                  <a:buNone/>
                </a:pPr>
                <a:r>
                  <a:rPr lang="zh-CN" altLang="en-US" sz="2400" dirty="0"/>
                  <a:t>逐步修改</a:t>
                </a:r>
                <a:r>
                  <a:rPr lang="en-US" altLang="zh-CN" sz="2400" dirty="0" err="1"/>
                  <a:t>w,b</a:t>
                </a:r>
                <a:r>
                  <a:rPr lang="zh-CN" altLang="en-US" sz="2400" dirty="0"/>
                  <a:t>，设修改</a:t>
                </a:r>
                <a:r>
                  <a:rPr lang="en-US" altLang="zh-CN" sz="2400" dirty="0"/>
                  <a:t>n</a:t>
                </a:r>
                <a:r>
                  <a:rPr lang="zh-CN" altLang="en-US" sz="2400" dirty="0"/>
                  <a:t>次，则</a:t>
                </a:r>
                <a:r>
                  <a:rPr lang="en-US" altLang="zh-CN" sz="2400" dirty="0"/>
                  <a:t>w</a:t>
                </a:r>
                <a:r>
                  <a:rPr lang="zh-CN" altLang="en-US" sz="2400" dirty="0"/>
                  <a:t>，</a:t>
                </a:r>
                <a:r>
                  <a:rPr lang="en-US" altLang="zh-CN" sz="2400" dirty="0"/>
                  <a:t>b</a:t>
                </a:r>
                <a:r>
                  <a:rPr lang="zh-CN" altLang="en-US" sz="2400" dirty="0"/>
                  <a:t>关于</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a14:m>
                <a:r>
                  <a:rPr lang="zh-CN" altLang="en-US" sz="2400" dirty="0"/>
                  <a:t>的增量分别是</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zh-CN" altLang="en-US" sz="2400" i="1">
                        <a:latin typeface="Cambria Math" panose="02040503050406030204" pitchFamily="18" charset="0"/>
                      </a:rPr>
                      <m:t>，</m:t>
                    </m:r>
                  </m:oMath>
                </a14:m>
                <a:r>
                  <a:rPr lang="zh-CN" altLang="en-US" sz="2400" dirty="0"/>
                  <a:t>这里</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𝑖</m:t>
                        </m:r>
                      </m:sub>
                    </m:sSub>
                    <m:r>
                      <a:rPr lang="zh-CN" altLang="en-US" sz="2400" i="1">
                        <a:latin typeface="Cambria Math" panose="02040503050406030204" pitchFamily="18" charset="0"/>
                      </a:rPr>
                      <m:t>𝜂</m:t>
                    </m:r>
                  </m:oMath>
                </a14:m>
                <a:r>
                  <a:rPr lang="en-US" altLang="zh-CN" sz="2400" dirty="0"/>
                  <a:t>. </a:t>
                </a:r>
                <a:r>
                  <a:rPr lang="zh-CN" altLang="en-US" sz="2400" dirty="0"/>
                  <a:t>这样，最后学习到的</a:t>
                </a:r>
                <a:r>
                  <a:rPr lang="en-US" altLang="zh-CN" sz="2400" dirty="0"/>
                  <a:t>w</a:t>
                </a:r>
                <a:r>
                  <a:rPr lang="zh-CN" altLang="en-US" sz="2400" dirty="0"/>
                  <a:t>，</a:t>
                </a:r>
                <a:r>
                  <a:rPr lang="en-US" altLang="zh-CN" sz="2400" dirty="0"/>
                  <a:t>b</a:t>
                </a:r>
                <a:r>
                  <a:rPr lang="zh-CN" altLang="en-US" sz="2400" dirty="0"/>
                  <a:t>可以分别表示为</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                             </m:t>
                      </m:r>
                      <m:r>
                        <a:rPr lang="en-US" altLang="zh-CN" sz="2400" i="1">
                          <a:latin typeface="Cambria Math" panose="02040503050406030204" pitchFamily="18" charset="0"/>
                        </a:rPr>
                        <m:t>𝑏</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oMath>
                  </m:oMathPara>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08000" y="1371601"/>
                <a:ext cx="10807700" cy="4862511"/>
              </a:xfrm>
              <a:blipFill>
                <a:blip r:embed="rId2"/>
                <a:stretch>
                  <a:fillRect l="-84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37</a:t>
            </a:fld>
            <a:endParaRPr lang="en-US" sz="1200">
              <a:solidFill>
                <a:prstClr val="black">
                  <a:tint val="75000"/>
                </a:prstClr>
              </a:solidFill>
              <a:latin typeface="Calibri" panose="020F0502020204030204"/>
            </a:endParaRPr>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33BFCD53-6E8C-44A2-BF51-920319941BD3}"/>
                  </a:ext>
                </a:extLst>
              </p:cNvPr>
              <p:cNvSpPr txBox="1">
                <a:spLocks/>
              </p:cNvSpPr>
              <p:nvPr/>
            </p:nvSpPr>
            <p:spPr>
              <a:xfrm>
                <a:off x="800100" y="4514849"/>
                <a:ext cx="10680700" cy="1943099"/>
              </a:xfrm>
              <a:prstGeom prst="rect">
                <a:avLst/>
              </a:prstGeom>
            </p:spPr>
            <p:txBody>
              <a:bodyPr>
                <a:normAutofit/>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这里，</a:t>
                </a:r>
                <a14:m>
                  <m:oMath xmlns:m="http://schemas.openxmlformats.org/officeDocument/2006/math">
                    <m:sSub>
                      <m:sSubPr>
                        <m:ctrlPr>
                          <a:rPr lang="en-US" altLang="zh-CN" sz="2400" i="1" kern="0">
                            <a:latin typeface="Cambria Math" panose="02040503050406030204" pitchFamily="18" charset="0"/>
                          </a:rPr>
                        </m:ctrlPr>
                      </m:sSubPr>
                      <m:e>
                        <m:r>
                          <a:rPr lang="zh-CN" altLang="en-US" sz="2400" i="1" kern="0">
                            <a:latin typeface="Cambria Math" panose="02040503050406030204" pitchFamily="18" charset="0"/>
                          </a:rPr>
                          <m:t>𝛼</m:t>
                        </m:r>
                      </m:e>
                      <m:sub>
                        <m:r>
                          <a:rPr lang="en-US" altLang="zh-CN" sz="2400" i="1" kern="0">
                            <a:latin typeface="Cambria Math" panose="02040503050406030204" pitchFamily="18" charset="0"/>
                          </a:rPr>
                          <m:t>𝑖</m:t>
                        </m:r>
                      </m:sub>
                    </m:sSub>
                    <m:r>
                      <a:rPr lang="en-US" altLang="zh-CN" sz="2400" i="1" kern="0">
                        <a:latin typeface="Cambria Math" panose="02040503050406030204" pitchFamily="18" charset="0"/>
                        <a:ea typeface="Cambria Math" panose="02040503050406030204" pitchFamily="18" charset="0"/>
                      </a:rPr>
                      <m:t>≥0</m:t>
                    </m:r>
                    <m:r>
                      <a:rPr lang="zh-CN" altLang="en-US" sz="2400" i="1" kern="0">
                        <a:latin typeface="Cambria Math" panose="02040503050406030204" pitchFamily="18" charset="0"/>
                        <a:ea typeface="Cambria Math" panose="02040503050406030204" pitchFamily="18" charset="0"/>
                      </a:rPr>
                      <m:t>，</m:t>
                    </m:r>
                    <m:r>
                      <m:rPr>
                        <m:sty m:val="p"/>
                      </m:rPr>
                      <a:rPr lang="en-US" altLang="zh-CN" sz="2400" kern="0">
                        <a:latin typeface="Cambria Math" panose="02040503050406030204" pitchFamily="18" charset="0"/>
                        <a:ea typeface="Cambria Math" panose="02040503050406030204" pitchFamily="18" charset="0"/>
                      </a:rPr>
                      <m:t>i</m:t>
                    </m:r>
                    <m:r>
                      <a:rPr lang="en-US" altLang="zh-CN" sz="2400" kern="0">
                        <a:latin typeface="Cambria Math" panose="02040503050406030204" pitchFamily="18" charset="0"/>
                        <a:ea typeface="Cambria Math" panose="02040503050406030204" pitchFamily="18" charset="0"/>
                      </a:rPr>
                      <m:t>=1,2,</m:t>
                    </m:r>
                    <m:r>
                      <a:rPr lang="en-US" altLang="zh-CN" sz="2400" i="1" kern="0">
                        <a:latin typeface="Cambria Math" panose="02040503050406030204" pitchFamily="18" charset="0"/>
                        <a:ea typeface="Cambria Math" panose="02040503050406030204" pitchFamily="18" charset="0"/>
                      </a:rPr>
                      <m:t>∙∙∙</m:t>
                    </m:r>
                    <m:r>
                      <a:rPr lang="en-US" altLang="zh-CN" sz="2400" kern="0">
                        <a:latin typeface="Cambria Math" panose="02040503050406030204" pitchFamily="18" charset="0"/>
                        <a:ea typeface="Cambria Math" panose="02040503050406030204" pitchFamily="18" charset="0"/>
                      </a:rPr>
                      <m:t>,</m:t>
                    </m:r>
                    <m:r>
                      <m:rPr>
                        <m:sty m:val="p"/>
                      </m:rPr>
                      <a:rPr lang="en-US" altLang="zh-CN" sz="2400" kern="0">
                        <a:latin typeface="Cambria Math" panose="02040503050406030204" pitchFamily="18" charset="0"/>
                        <a:ea typeface="Cambria Math" panose="02040503050406030204" pitchFamily="18" charset="0"/>
                      </a:rPr>
                      <m:t>N</m:t>
                    </m:r>
                  </m:oMath>
                </a14:m>
                <a:r>
                  <a:rPr lang="zh-CN" altLang="en-US" sz="2400" kern="0" dirty="0"/>
                  <a:t>，当</a:t>
                </a:r>
                <a14:m>
                  <m:oMath xmlns:m="http://schemas.openxmlformats.org/officeDocument/2006/math">
                    <m:r>
                      <a:rPr lang="zh-CN" altLang="en-US" sz="2400" i="1" kern="0">
                        <a:latin typeface="Cambria Math" panose="02040503050406030204" pitchFamily="18" charset="0"/>
                      </a:rPr>
                      <m:t>𝜂</m:t>
                    </m:r>
                    <m:r>
                      <a:rPr lang="en-US" altLang="zh-CN" sz="2400" i="1" kern="0">
                        <a:latin typeface="Cambria Math" panose="02040503050406030204" pitchFamily="18" charset="0"/>
                      </a:rPr>
                      <m:t>=</m:t>
                    </m:r>
                  </m:oMath>
                </a14:m>
                <a:r>
                  <a:rPr lang="en-US" altLang="zh-CN" sz="2400" kern="0" dirty="0"/>
                  <a:t>1</a:t>
                </a:r>
                <a:r>
                  <a:rPr lang="zh-CN" altLang="en-US" sz="2400" kern="0" dirty="0"/>
                  <a:t>时，表示第</a:t>
                </a:r>
                <a:r>
                  <a:rPr lang="en-US" altLang="zh-CN" sz="2400" kern="0" dirty="0" err="1"/>
                  <a:t>i</a:t>
                </a:r>
                <a:r>
                  <a:rPr lang="zh-CN" altLang="en-US" sz="2400" kern="0" dirty="0"/>
                  <a:t>个实例点由于误分而进行更新的次数，实例点更新次数越多，意味着它距离超平面越近，也就越难正确分类。</a:t>
                </a:r>
                <a:endParaRPr lang="en-US" altLang="zh-CN" sz="2400" kern="0" dirty="0"/>
              </a:p>
            </p:txBody>
          </p:sp>
        </mc:Choice>
        <mc:Fallback xmlns="">
          <p:sp>
            <p:nvSpPr>
              <p:cNvPr id="5" name="内容占位符 2">
                <a:extLst>
                  <a:ext uri="{FF2B5EF4-FFF2-40B4-BE49-F238E27FC236}">
                    <a16:creationId xmlns:a16="http://schemas.microsoft.com/office/drawing/2014/main" id="{33BFCD53-6E8C-44A2-BF51-920319941BD3}"/>
                  </a:ext>
                </a:extLst>
              </p:cNvPr>
              <p:cNvSpPr txBox="1">
                <a:spLocks noRot="1" noChangeAspect="1" noMove="1" noResize="1" noEditPoints="1" noAdjustHandles="1" noChangeArrowheads="1" noChangeShapeType="1" noTextEdit="1"/>
              </p:cNvSpPr>
              <p:nvPr/>
            </p:nvSpPr>
            <p:spPr>
              <a:xfrm>
                <a:off x="800100" y="4514849"/>
                <a:ext cx="10680700" cy="1943099"/>
              </a:xfrm>
              <a:prstGeom prst="rect">
                <a:avLst/>
              </a:prstGeom>
              <a:blipFill>
                <a:blip r:embed="rId3"/>
                <a:stretch>
                  <a:fillRect l="-856" r="-171"/>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4200" y="1371601"/>
                <a:ext cx="11233150" cy="4862511"/>
              </a:xfrm>
            </p:spPr>
            <p:txBody>
              <a:bodyPr>
                <a:normAutofit/>
              </a:bodyPr>
              <a:lstStyle/>
              <a:p>
                <a:pPr marL="0" indent="0">
                  <a:lnSpc>
                    <a:spcPct val="150000"/>
                  </a:lnSpc>
                  <a:buNone/>
                </a:pPr>
                <a:r>
                  <a:rPr lang="zh-CN" altLang="en-US" sz="2400" b="1" dirty="0"/>
                  <a:t>算法</a:t>
                </a:r>
                <a:r>
                  <a:rPr lang="en-US" altLang="zh-CN" sz="2400" b="1" dirty="0"/>
                  <a:t>2</a:t>
                </a:r>
                <a:r>
                  <a:rPr lang="zh-CN" altLang="en-US" sz="2400" b="1" dirty="0"/>
                  <a:t>（感知机学习算法的对偶形式）</a:t>
                </a:r>
                <a:endParaRPr lang="en-US" altLang="zh-CN" sz="2400" b="1" dirty="0"/>
              </a:p>
              <a:p>
                <a:pPr marL="0" indent="0">
                  <a:lnSpc>
                    <a:spcPct val="150000"/>
                  </a:lnSpc>
                  <a:buNone/>
                </a:pPr>
                <a:r>
                  <a:rPr lang="zh-CN" altLang="en-US" sz="2400" dirty="0"/>
                  <a:t>输入线性可分的数据集</a:t>
                </a:r>
                <a14:m>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oMath>
                </a14:m>
                <a:r>
                  <a:rPr lang="zh-CN" altLang="en-US" sz="2400" dirty="0">
                    <a:latin typeface="Cambria Math" panose="02040503050406030204" pitchFamily="18" charset="0"/>
                  </a:rPr>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𝑦𝑖</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r>
                      <a:rPr lang="zh-CN" altLang="en-US" sz="2400" i="1">
                        <a:latin typeface="Cambria Math" panose="02040503050406030204" pitchFamily="18" charset="0"/>
                        <a:ea typeface="Cambria Math" panose="02040503050406030204" pitchFamily="18" charset="0"/>
                      </a:rPr>
                      <m:t>；</m:t>
                    </m:r>
                  </m:oMath>
                </a14:m>
                <a:r>
                  <a:rPr lang="zh-CN" altLang="en-US" sz="2400" dirty="0">
                    <a:latin typeface="Cambria Math" panose="02040503050406030204" pitchFamily="18" charset="0"/>
                  </a:rPr>
                  <a:t>学习率</a:t>
                </a:r>
                <a14:m>
                  <m:oMath xmlns:m="http://schemas.openxmlformats.org/officeDocument/2006/math">
                    <m:r>
                      <a:rPr lang="zh-CN" altLang="en-US" sz="2400" i="1">
                        <a:latin typeface="Cambria Math" panose="02040503050406030204" pitchFamily="18" charset="0"/>
                        <a:ea typeface="Cambria Math" panose="02040503050406030204" pitchFamily="18" charset="0"/>
                      </a:rPr>
                      <m:t>𝜂</m:t>
                    </m:r>
                    <m:r>
                      <a:rPr lang="en-US" altLang="zh-CN" sz="2400" i="1">
                        <a:latin typeface="Cambria Math" panose="02040503050406030204" pitchFamily="18" charset="0"/>
                        <a:ea typeface="Cambria Math" panose="02040503050406030204" pitchFamily="18" charset="0"/>
                      </a:rPr>
                      <m:t>(0&lt;</m:t>
                    </m:r>
                    <m:r>
                      <a:rPr lang="zh-CN" altLang="en-US" sz="2400" i="1">
                        <a:latin typeface="Cambria Math" panose="02040503050406030204" pitchFamily="18" charset="0"/>
                        <a:ea typeface="Cambria Math" panose="02040503050406030204" pitchFamily="18" charset="0"/>
                      </a:rPr>
                      <m:t>𝜂</m:t>
                    </m:r>
                    <m:r>
                      <a:rPr lang="zh-CN" altLang="en-US" sz="2400" i="1">
                        <a:latin typeface="Cambria Math" panose="02040503050406030204" pitchFamily="18" charset="0"/>
                        <a:ea typeface="Cambria Math" panose="02040503050406030204" pitchFamily="18" charset="0"/>
                      </a:rPr>
                      <m:t>≤1)</m:t>
                    </m:r>
                  </m:oMath>
                </a14:m>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输出：</a:t>
                </a:r>
                <a:r>
                  <a:rPr lang="en-US" altLang="zh-CN" sz="2400" dirty="0"/>
                  <a:t> </a:t>
                </a:r>
                <a14:m>
                  <m:oMath xmlns:m="http://schemas.openxmlformats.org/officeDocument/2006/math">
                    <m:r>
                      <m:rPr>
                        <m:sty m:val="p"/>
                      </m:rPr>
                      <a:rPr lang="el-GR" altLang="zh-CN" sz="2400" i="1">
                        <a:latin typeface="Cambria Math" panose="02040503050406030204" pitchFamily="18" charset="0"/>
                        <a:ea typeface="Cambria Math" panose="02040503050406030204" pitchFamily="18" charset="0"/>
                      </a:rPr>
                      <m:t>α</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latin typeface="Cambria Math" panose="02040503050406030204" pitchFamily="18" charset="0"/>
                  </a:rPr>
                  <a:t>；感知机模型</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nary>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oMath>
                </a14:m>
                <a:r>
                  <a:rPr lang="en-US" altLang="zh-CN" sz="2400" dirty="0">
                    <a:latin typeface="Cambria Math" panose="02040503050406030204" pitchFamily="18" charset="0"/>
                  </a:rPr>
                  <a:t>.</a:t>
                </a:r>
              </a:p>
              <a:p>
                <a:pPr marL="0" indent="0">
                  <a:lnSpc>
                    <a:spcPct val="150000"/>
                  </a:lnSpc>
                  <a:buNone/>
                </a:pPr>
                <a:r>
                  <a:rPr lang="zh-CN" altLang="en-US" sz="2400" dirty="0">
                    <a:latin typeface="Cambria Math" panose="02040503050406030204" pitchFamily="18" charset="0"/>
                  </a:rPr>
                  <a:t>其中</a:t>
                </a:r>
                <a14:m>
                  <m:oMath xmlns:m="http://schemas.openxmlformats.org/officeDocument/2006/math">
                    <m:r>
                      <m:rPr>
                        <m:sty m:val="p"/>
                      </m:rPr>
                      <a:rPr lang="el-GR" altLang="zh-CN" sz="2400" i="1">
                        <a:latin typeface="Cambria Math" panose="02040503050406030204" pitchFamily="18" charset="0"/>
                        <a:ea typeface="Cambria Math" panose="02040503050406030204" pitchFamily="18" charset="0"/>
                      </a:rPr>
                      <m:t>α</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𝑁</m:t>
                            </m:r>
                          </m:sub>
                        </m:sSub>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𝑇</m:t>
                        </m:r>
                      </m:sup>
                    </m:sSup>
                  </m:oMath>
                </a14:m>
                <a:endParaRPr lang="en-US" altLang="zh-CN" sz="2400" dirty="0">
                  <a:latin typeface="Cambria Math" panose="02040503050406030204" pitchFamily="18" charset="0"/>
                </a:endParaRPr>
              </a:p>
              <a:p>
                <a:pPr marL="0" indent="0">
                  <a:lnSpc>
                    <a:spcPct val="150000"/>
                  </a:lnSpc>
                  <a:buNone/>
                </a:pPr>
                <a:r>
                  <a:rPr lang="en-US" altLang="zh-CN" sz="2400" dirty="0">
                    <a:latin typeface="Cambria Math" panose="02040503050406030204" pitchFamily="18" charset="0"/>
                  </a:rPr>
                  <a:t> (1) </a:t>
                </a:r>
                <a14:m>
                  <m:oMath xmlns:m="http://schemas.openxmlformats.org/officeDocument/2006/math">
                    <m:r>
                      <a:rPr lang="zh-CN" altLang="en-US" sz="2400" i="1">
                        <a:latin typeface="Cambria Math" panose="02040503050406030204" pitchFamily="18" charset="0"/>
                      </a:rPr>
                      <m:t>𝛼</m:t>
                    </m:r>
                    <m:r>
                      <a:rPr lang="zh-CN" altLang="en-US" sz="2400" i="1">
                        <a:latin typeface="Cambria Math" panose="02040503050406030204" pitchFamily="18" charset="0"/>
                      </a:rPr>
                      <m:t>←0,</m:t>
                    </m:r>
                    <m:r>
                      <a:rPr lang="en-US" altLang="zh-CN" sz="2400" i="1">
                        <a:latin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←0</m:t>
                    </m:r>
                  </m:oMath>
                </a14:m>
                <a:endParaRPr lang="en-US" altLang="zh-CN" sz="2400" dirty="0">
                  <a:latin typeface="Cambria Math" panose="02040503050406030204" pitchFamily="18" charset="0"/>
                  <a:ea typeface="Cambria Math" panose="02040503050406030204" pitchFamily="18" charset="0"/>
                </a:endParaRPr>
              </a:p>
              <a:p>
                <a:pPr marL="0" indent="0">
                  <a:lnSpc>
                    <a:spcPct val="150000"/>
                  </a:lnSpc>
                  <a:buNone/>
                </a:pPr>
                <a:r>
                  <a:rPr lang="en-US" altLang="zh-CN" sz="2400" dirty="0">
                    <a:latin typeface="Cambria Math" panose="02040503050406030204" pitchFamily="18" charset="0"/>
                  </a:rPr>
                  <a:t> (2) </a:t>
                </a:r>
                <a:r>
                  <a:rPr lang="zh-CN" altLang="en-US" sz="2400" dirty="0">
                    <a:latin typeface="Cambria Math" panose="02040503050406030204" pitchFamily="18" charset="0"/>
                  </a:rPr>
                  <a:t>在训练集中选取数据</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oMath>
                </a14:m>
                <a:endParaRPr lang="en-US" altLang="zh-CN" sz="900" dirty="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4200" y="1371601"/>
                <a:ext cx="11233150" cy="4862511"/>
              </a:xfrm>
              <a:blipFill>
                <a:blip r:embed="rId2"/>
                <a:stretch>
                  <a:fillRect l="-86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38</a:t>
            </a:fld>
            <a:endParaRPr lang="en-US" sz="1200">
              <a:solidFill>
                <a:prstClr val="black">
                  <a:tint val="75000"/>
                </a:prstClr>
              </a:solidFill>
              <a:latin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49300" y="1371601"/>
                <a:ext cx="10820400" cy="4862511"/>
              </a:xfrm>
            </p:spPr>
            <p:txBody>
              <a:bodyPr>
                <a:normAutofit lnSpcReduction="10000"/>
              </a:bodyPr>
              <a:lstStyle/>
              <a:p>
                <a:pPr marL="0" indent="0">
                  <a:lnSpc>
                    <a:spcPct val="150000"/>
                  </a:lnSpc>
                  <a:buNone/>
                </a:pPr>
                <a:r>
                  <a:rPr lang="en-US" altLang="zh-CN" sz="2400" dirty="0">
                    <a:latin typeface="Cambria Math" panose="02040503050406030204" pitchFamily="18" charset="0"/>
                  </a:rPr>
                  <a:t> (3) </a:t>
                </a:r>
                <a:r>
                  <a:rPr lang="zh-CN" altLang="en-US" sz="2400" dirty="0">
                    <a:latin typeface="Cambria Math" panose="02040503050406030204" pitchFamily="18" charset="0"/>
                  </a:rPr>
                  <a:t>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nary>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≤0</m:t>
                    </m:r>
                  </m:oMath>
                </a14:m>
                <a:endParaRPr lang="en-US" altLang="zh-CN" sz="2400"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oMath>
                  </m:oMathPara>
                </a14:m>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oMath>
                  </m:oMathPara>
                </a14:m>
                <a:endParaRPr lang="en-US" altLang="zh-CN" sz="2400" dirty="0">
                  <a:latin typeface="Cambria Math" panose="02040503050406030204" pitchFamily="18" charset="0"/>
                </a:endParaRPr>
              </a:p>
              <a:p>
                <a:pPr marL="0" indent="0">
                  <a:lnSpc>
                    <a:spcPct val="150000"/>
                  </a:lnSpc>
                  <a:buNone/>
                </a:pPr>
                <a:r>
                  <a:rPr lang="en-US" altLang="zh-CN" sz="2400" dirty="0">
                    <a:latin typeface="Cambria Math" panose="02040503050406030204" pitchFamily="18" charset="0"/>
                  </a:rPr>
                  <a:t> (4)</a:t>
                </a:r>
                <a:r>
                  <a:rPr lang="zh-CN" altLang="en-US" sz="2400" dirty="0">
                    <a:latin typeface="Cambria Math" panose="02040503050406030204" pitchFamily="18" charset="0"/>
                  </a:rPr>
                  <a:t>转至</a:t>
                </a:r>
                <a:r>
                  <a:rPr lang="en-US" altLang="zh-CN" sz="2400" dirty="0">
                    <a:latin typeface="Cambria Math" panose="02040503050406030204" pitchFamily="18" charset="0"/>
                  </a:rPr>
                  <a:t>(2)</a:t>
                </a:r>
                <a:r>
                  <a:rPr lang="zh-CN" altLang="en-US" sz="2400" dirty="0">
                    <a:latin typeface="Cambria Math" panose="02040503050406030204" pitchFamily="18" charset="0"/>
                  </a:rPr>
                  <a:t>直到没有误分类数据。</a:t>
                </a:r>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对偶形式中训练实例仅以内积的形式出现。为了方便，可以预先将训练集中实例间的内积计算出来并以矩阵的形式存储，这个矩阵就是所谓的</a:t>
                </a:r>
                <a:r>
                  <a:rPr lang="en-US" altLang="zh-CN" sz="2400" b="1" dirty="0">
                    <a:solidFill>
                      <a:srgbClr val="FF0000"/>
                    </a:solidFill>
                    <a:latin typeface="Cambria Math" panose="02040503050406030204" pitchFamily="18" charset="0"/>
                  </a:rPr>
                  <a:t>Gram</a:t>
                </a:r>
                <a:r>
                  <a:rPr lang="zh-CN" altLang="en-US" sz="2400" b="1" dirty="0">
                    <a:solidFill>
                      <a:srgbClr val="FF0000"/>
                    </a:solidFill>
                    <a:latin typeface="Cambria Math" panose="02040503050406030204" pitchFamily="18" charset="0"/>
                  </a:rPr>
                  <a:t>矩阵</a:t>
                </a:r>
                <a:r>
                  <a:rPr lang="zh-CN" altLang="en-US" sz="2400" dirty="0">
                    <a:latin typeface="Cambria Math" panose="02040503050406030204" pitchFamily="18" charset="0"/>
                  </a:rPr>
                  <a:t>（</a:t>
                </a:r>
                <a:r>
                  <a:rPr lang="en-US" altLang="zh-CN" sz="2400" dirty="0">
                    <a:latin typeface="Cambria Math" panose="02040503050406030204" pitchFamily="18" charset="0"/>
                  </a:rPr>
                  <a:t>Gram matrix</a:t>
                </a:r>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e>
                        <m:sub>
                          <m:r>
                            <a:rPr lang="en-US" altLang="zh-CN" sz="2400" i="1">
                              <a:latin typeface="Cambria Math" panose="02040503050406030204" pitchFamily="18" charset="0"/>
                            </a:rPr>
                            <m:t>𝑁</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sub>
                      </m:sSub>
                    </m:oMath>
                  </m:oMathPara>
                </a14:m>
                <a:endParaRPr lang="en-US" altLang="zh-CN" sz="2400" dirty="0">
                  <a:latin typeface="Cambria Math" panose="02040503050406030204" pitchFamily="18" charset="0"/>
                </a:endParaRPr>
              </a:p>
              <a:p>
                <a:pPr marL="0" indent="0">
                  <a:lnSpc>
                    <a:spcPct val="150000"/>
                  </a:lnSpc>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49300" y="1371601"/>
                <a:ext cx="10820400" cy="4862511"/>
              </a:xfrm>
              <a:blipFill>
                <a:blip r:embed="rId2"/>
                <a:stretch>
                  <a:fillRect l="-90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39</a:t>
            </a:fld>
            <a:endParaRPr lang="en-US" sz="1200">
              <a:solidFill>
                <a:prstClr val="black">
                  <a:tint val="75000"/>
                </a:prstClr>
              </a:solidFill>
              <a:latin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200" y="143398"/>
            <a:ext cx="8881533" cy="787400"/>
          </a:xfrm>
        </p:spPr>
        <p:txBody>
          <a:bodyPr>
            <a:normAutofit/>
          </a:bodyPr>
          <a:lstStyle/>
          <a:p>
            <a:pPr algn="l"/>
            <a:r>
              <a:rPr lang="zh-CN" altLang="en-US" dirty="0"/>
              <a:t>神经网络发展史</a:t>
            </a:r>
          </a:p>
        </p:txBody>
      </p:sp>
      <p:sp>
        <p:nvSpPr>
          <p:cNvPr id="3" name="文本占位符 2"/>
          <p:cNvSpPr>
            <a:spLocks noGrp="1"/>
          </p:cNvSpPr>
          <p:nvPr>
            <p:ph type="body" sz="quarter" idx="13"/>
          </p:nvPr>
        </p:nvSpPr>
        <p:spPr>
          <a:xfrm>
            <a:off x="347133" y="1263313"/>
            <a:ext cx="11506200" cy="457200"/>
          </a:xfrm>
        </p:spPr>
        <p:txBody>
          <a:bodyPr>
            <a:normAutofit fontScale="92500" lnSpcReduction="10000"/>
          </a:bodyPr>
          <a:lstStyle/>
          <a:p>
            <a:pPr>
              <a:buClr>
                <a:schemeClr val="accent1"/>
              </a:buClr>
            </a:pPr>
            <a:r>
              <a:rPr lang="zh-CN" altLang="en-US" sz="2800" dirty="0">
                <a:solidFill>
                  <a:schemeClr val="tx1"/>
                </a:solidFill>
                <a:latin typeface="+mj-ea"/>
                <a:ea typeface="+mj-ea"/>
              </a:rPr>
              <a:t>第一阶段</a:t>
            </a:r>
          </a:p>
        </p:txBody>
      </p:sp>
      <p:sp>
        <p:nvSpPr>
          <p:cNvPr id="4" name="内容占位符 3"/>
          <p:cNvSpPr>
            <a:spLocks noGrp="1"/>
          </p:cNvSpPr>
          <p:nvPr>
            <p:ph sz="quarter" idx="14"/>
          </p:nvPr>
        </p:nvSpPr>
        <p:spPr>
          <a:xfrm>
            <a:off x="342900" y="1809290"/>
            <a:ext cx="11506200" cy="4343400"/>
          </a:xfrm>
        </p:spPr>
        <p:txBody>
          <a:bodyPr>
            <a:normAutofit fontScale="92500" lnSpcReduction="10000"/>
          </a:bodyPr>
          <a:lstStyle/>
          <a:p>
            <a:pPr marL="342900" indent="-342900">
              <a:buClrTx/>
              <a:buFont typeface="Wingdings" panose="05000000000000000000" pitchFamily="2" charset="2"/>
              <a:buChar char="l"/>
            </a:pPr>
            <a:r>
              <a:rPr lang="en-US" altLang="zh-CN" sz="2400" dirty="0">
                <a:latin typeface="+mj-ea"/>
                <a:ea typeface="+mj-ea"/>
              </a:rPr>
              <a:t>1943</a:t>
            </a:r>
            <a:r>
              <a:rPr lang="zh-CN" altLang="en-US" sz="2400" dirty="0">
                <a:latin typeface="+mj-ea"/>
                <a:ea typeface="+mj-ea"/>
              </a:rPr>
              <a:t>年</a:t>
            </a:r>
            <a:r>
              <a:rPr lang="en-US" altLang="zh-CN" sz="2400" dirty="0">
                <a:latin typeface="+mj-ea"/>
                <a:ea typeface="+mj-ea"/>
              </a:rPr>
              <a:t>, McCulloch</a:t>
            </a:r>
            <a:r>
              <a:rPr lang="zh-CN" altLang="en-US" sz="2400" dirty="0">
                <a:latin typeface="+mj-ea"/>
                <a:ea typeface="+mj-ea"/>
              </a:rPr>
              <a:t>和</a:t>
            </a:r>
            <a:r>
              <a:rPr lang="en-US" altLang="zh-CN" sz="2400" dirty="0">
                <a:latin typeface="+mj-ea"/>
                <a:ea typeface="+mj-ea"/>
              </a:rPr>
              <a:t>Pitts </a:t>
            </a:r>
            <a:r>
              <a:rPr lang="zh-CN" altLang="en-US" sz="2400" dirty="0">
                <a:latin typeface="+mj-ea"/>
                <a:ea typeface="+mj-ea"/>
              </a:rPr>
              <a:t>提出第一个神经元数学模型</a:t>
            </a:r>
            <a:r>
              <a:rPr lang="en-US" altLang="zh-CN" sz="2400" dirty="0">
                <a:latin typeface="+mj-ea"/>
                <a:ea typeface="+mj-ea"/>
              </a:rPr>
              <a:t>, </a:t>
            </a:r>
            <a:r>
              <a:rPr lang="zh-CN" altLang="en-US" sz="2400" dirty="0">
                <a:latin typeface="+mj-ea"/>
                <a:ea typeface="+mj-ea"/>
              </a:rPr>
              <a:t>即</a:t>
            </a:r>
            <a:r>
              <a:rPr lang="en-US" altLang="zh-CN" sz="2400" dirty="0">
                <a:solidFill>
                  <a:srgbClr val="C00000"/>
                </a:solidFill>
                <a:latin typeface="+mj-ea"/>
                <a:ea typeface="+mj-ea"/>
                <a:hlinkClick r:id="rId2" action="ppaction://hlinksldjump"/>
              </a:rPr>
              <a:t>M-P</a:t>
            </a:r>
            <a:r>
              <a:rPr lang="zh-CN" altLang="en-US" sz="2400" dirty="0">
                <a:solidFill>
                  <a:srgbClr val="C00000"/>
                </a:solidFill>
                <a:latin typeface="+mj-ea"/>
                <a:ea typeface="+mj-ea"/>
                <a:hlinkClick r:id="rId2" action="ppaction://hlinksldjump"/>
              </a:rPr>
              <a:t>模型</a:t>
            </a:r>
            <a:r>
              <a:rPr lang="en-US" altLang="zh-CN" sz="2400" dirty="0">
                <a:latin typeface="+mj-ea"/>
                <a:ea typeface="+mj-ea"/>
              </a:rPr>
              <a:t>, </a:t>
            </a:r>
            <a:r>
              <a:rPr lang="zh-CN" altLang="en-US" sz="2400" dirty="0">
                <a:latin typeface="+mj-ea"/>
                <a:ea typeface="+mj-ea"/>
              </a:rPr>
              <a:t>并从原理上证明了人工神经网络能够计算任何算数和逻辑函数</a:t>
            </a:r>
            <a:endParaRPr lang="en-US" altLang="zh-CN" sz="2400" dirty="0">
              <a:latin typeface="+mj-ea"/>
              <a:ea typeface="+mj-ea"/>
            </a:endParaRPr>
          </a:p>
          <a:p>
            <a:pPr marL="342900" indent="-342900">
              <a:buClrTx/>
              <a:buFont typeface="Wingdings" panose="05000000000000000000" pitchFamily="2" charset="2"/>
              <a:buChar char="l"/>
            </a:pP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1949</a:t>
            </a:r>
            <a:r>
              <a:rPr lang="zh-CN" altLang="en-US" sz="2400" dirty="0">
                <a:latin typeface="+mj-ea"/>
                <a:ea typeface="+mj-ea"/>
              </a:rPr>
              <a:t>年</a:t>
            </a:r>
            <a:r>
              <a:rPr lang="en-US" altLang="zh-CN" sz="2400" dirty="0">
                <a:latin typeface="+mj-ea"/>
                <a:ea typeface="+mj-ea"/>
              </a:rPr>
              <a:t>, Hebb </a:t>
            </a:r>
            <a:r>
              <a:rPr lang="zh-CN" altLang="en-US" sz="2400" dirty="0">
                <a:latin typeface="+mj-ea"/>
                <a:ea typeface="+mj-ea"/>
              </a:rPr>
              <a:t>发表</a:t>
            </a:r>
            <a:r>
              <a:rPr lang="en-US" altLang="zh-CN" sz="2400" dirty="0">
                <a:latin typeface="+mj-ea"/>
                <a:ea typeface="+mj-ea"/>
              </a:rPr>
              <a:t>《The Organization of Behavior》</a:t>
            </a:r>
            <a:r>
              <a:rPr lang="zh-CN" altLang="en-US" sz="2400" dirty="0">
                <a:latin typeface="+mj-ea"/>
                <a:ea typeface="+mj-ea"/>
              </a:rPr>
              <a:t>一书</a:t>
            </a:r>
            <a:r>
              <a:rPr lang="en-US" altLang="zh-CN" sz="2400" dirty="0">
                <a:latin typeface="+mj-ea"/>
                <a:ea typeface="+mj-ea"/>
              </a:rPr>
              <a:t>, </a:t>
            </a:r>
            <a:r>
              <a:rPr lang="zh-CN" altLang="en-US" sz="2400" dirty="0">
                <a:latin typeface="+mj-ea"/>
                <a:ea typeface="+mj-ea"/>
              </a:rPr>
              <a:t>提出生物神经元学习的机理</a:t>
            </a:r>
            <a:r>
              <a:rPr lang="en-US" altLang="zh-CN" sz="2400" dirty="0">
                <a:latin typeface="+mj-ea"/>
                <a:ea typeface="+mj-ea"/>
              </a:rPr>
              <a:t>, </a:t>
            </a:r>
            <a:r>
              <a:rPr lang="zh-CN" altLang="en-US" sz="2400" dirty="0">
                <a:latin typeface="+mj-ea"/>
                <a:ea typeface="+mj-ea"/>
              </a:rPr>
              <a:t>即</a:t>
            </a:r>
            <a:r>
              <a:rPr lang="en-US" altLang="zh-CN" sz="2400" dirty="0">
                <a:solidFill>
                  <a:srgbClr val="C00000"/>
                </a:solidFill>
                <a:latin typeface="+mj-ea"/>
                <a:ea typeface="+mj-ea"/>
              </a:rPr>
              <a:t>Hebb</a:t>
            </a:r>
            <a:r>
              <a:rPr lang="zh-CN" altLang="en-US" sz="2400" dirty="0">
                <a:solidFill>
                  <a:srgbClr val="C00000"/>
                </a:solidFill>
                <a:latin typeface="+mj-ea"/>
                <a:ea typeface="+mj-ea"/>
              </a:rPr>
              <a:t>学习规则</a:t>
            </a:r>
            <a:endParaRPr lang="en-US" altLang="zh-CN" sz="2400" dirty="0">
              <a:solidFill>
                <a:srgbClr val="C00000"/>
              </a:solidFill>
              <a:latin typeface="+mj-ea"/>
              <a:ea typeface="+mj-ea"/>
            </a:endParaRPr>
          </a:p>
          <a:p>
            <a:pPr marL="342900" indent="-342900">
              <a:buClrTx/>
              <a:buFont typeface="Wingdings" panose="05000000000000000000" pitchFamily="2" charset="2"/>
              <a:buChar char="l"/>
            </a:pPr>
            <a:endParaRPr lang="en-US" altLang="zh-CN" sz="2400" dirty="0">
              <a:solidFill>
                <a:srgbClr val="C00000"/>
              </a:solidFill>
              <a:latin typeface="+mj-ea"/>
              <a:ea typeface="+mj-ea"/>
            </a:endParaRPr>
          </a:p>
          <a:p>
            <a:pPr marL="342900" indent="-342900">
              <a:buClrTx/>
              <a:buFont typeface="Wingdings" panose="05000000000000000000" pitchFamily="2" charset="2"/>
              <a:buChar char="l"/>
            </a:pPr>
            <a:r>
              <a:rPr lang="en-US" altLang="zh-CN" sz="2400" dirty="0">
                <a:latin typeface="+mj-ea"/>
                <a:ea typeface="+mj-ea"/>
              </a:rPr>
              <a:t>1958</a:t>
            </a:r>
            <a:r>
              <a:rPr lang="zh-CN" altLang="en-US" sz="2400" dirty="0">
                <a:latin typeface="+mj-ea"/>
                <a:ea typeface="+mj-ea"/>
              </a:rPr>
              <a:t>年</a:t>
            </a:r>
            <a:r>
              <a:rPr lang="en-US" altLang="zh-CN" sz="2400" dirty="0">
                <a:latin typeface="+mj-ea"/>
                <a:ea typeface="+mj-ea"/>
              </a:rPr>
              <a:t>, Rosenblatt </a:t>
            </a:r>
            <a:r>
              <a:rPr lang="zh-CN" altLang="en-US" sz="2400" dirty="0">
                <a:latin typeface="+mj-ea"/>
                <a:ea typeface="+mj-ea"/>
              </a:rPr>
              <a:t>提出</a:t>
            </a:r>
            <a:r>
              <a:rPr lang="zh-CN" altLang="en-US" sz="2400" dirty="0">
                <a:solidFill>
                  <a:srgbClr val="C00000"/>
                </a:solidFill>
                <a:latin typeface="+mj-ea"/>
                <a:ea typeface="+mj-ea"/>
              </a:rPr>
              <a:t>感知机网络</a:t>
            </a:r>
            <a:r>
              <a:rPr lang="zh-CN" altLang="en-US" sz="2400" dirty="0">
                <a:latin typeface="+mj-ea"/>
                <a:ea typeface="+mj-ea"/>
              </a:rPr>
              <a:t>（</a:t>
            </a:r>
            <a:r>
              <a:rPr lang="en-US" altLang="zh-CN" sz="2400" dirty="0">
                <a:latin typeface="+mj-ea"/>
                <a:ea typeface="+mj-ea"/>
              </a:rPr>
              <a:t>Perceptron</a:t>
            </a:r>
            <a:r>
              <a:rPr lang="zh-CN" altLang="en-US" sz="2400" dirty="0">
                <a:latin typeface="+mj-ea"/>
                <a:ea typeface="+mj-ea"/>
              </a:rPr>
              <a:t>）模型和其学习规则</a:t>
            </a:r>
            <a:endParaRPr lang="en-US" altLang="zh-CN" sz="2400" dirty="0">
              <a:latin typeface="+mj-ea"/>
              <a:ea typeface="+mj-ea"/>
            </a:endParaRPr>
          </a:p>
          <a:p>
            <a:pPr marL="342900" indent="-342900">
              <a:buClrTx/>
              <a:buFont typeface="Wingdings" panose="05000000000000000000" pitchFamily="2" charset="2"/>
              <a:buChar char="l"/>
            </a:pP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1960</a:t>
            </a:r>
            <a:r>
              <a:rPr lang="zh-CN" altLang="en-US" sz="2400" dirty="0">
                <a:latin typeface="+mj-ea"/>
                <a:ea typeface="+mj-ea"/>
              </a:rPr>
              <a:t>年</a:t>
            </a:r>
            <a:r>
              <a:rPr lang="en-US" altLang="zh-CN" sz="2400" dirty="0">
                <a:latin typeface="+mj-ea"/>
                <a:ea typeface="+mj-ea"/>
              </a:rPr>
              <a:t>, </a:t>
            </a:r>
            <a:r>
              <a:rPr lang="en-US" altLang="zh-CN" sz="2400" dirty="0" err="1">
                <a:latin typeface="+mj-ea"/>
                <a:ea typeface="+mj-ea"/>
              </a:rPr>
              <a:t>Widrow</a:t>
            </a:r>
            <a:r>
              <a:rPr lang="zh-CN" altLang="en-US" sz="2400" dirty="0">
                <a:latin typeface="+mj-ea"/>
                <a:ea typeface="+mj-ea"/>
              </a:rPr>
              <a:t>和</a:t>
            </a:r>
            <a:r>
              <a:rPr lang="en-US" altLang="zh-CN" sz="2400" dirty="0">
                <a:latin typeface="+mj-ea"/>
                <a:ea typeface="+mj-ea"/>
              </a:rPr>
              <a:t>Hoff</a:t>
            </a:r>
            <a:r>
              <a:rPr lang="zh-CN" altLang="en-US" sz="2400" dirty="0">
                <a:latin typeface="+mj-ea"/>
                <a:ea typeface="+mj-ea"/>
              </a:rPr>
              <a:t>提出</a:t>
            </a:r>
            <a:r>
              <a:rPr lang="zh-CN" altLang="en-US" sz="2400" dirty="0">
                <a:solidFill>
                  <a:srgbClr val="C00000"/>
                </a:solidFill>
                <a:latin typeface="+mj-ea"/>
                <a:ea typeface="+mj-ea"/>
              </a:rPr>
              <a:t>自适应线性神经元</a:t>
            </a:r>
            <a:r>
              <a:rPr lang="zh-CN" altLang="en-US" sz="2400" dirty="0">
                <a:latin typeface="+mj-ea"/>
                <a:ea typeface="+mj-ea"/>
              </a:rPr>
              <a:t>（</a:t>
            </a:r>
            <a:r>
              <a:rPr lang="en-US" altLang="zh-CN" sz="2400" dirty="0" err="1">
                <a:latin typeface="+mj-ea"/>
                <a:ea typeface="+mj-ea"/>
              </a:rPr>
              <a:t>Adaline</a:t>
            </a:r>
            <a:r>
              <a:rPr lang="zh-CN" altLang="en-US" sz="2400" dirty="0">
                <a:latin typeface="+mj-ea"/>
                <a:ea typeface="+mj-ea"/>
              </a:rPr>
              <a:t>）模型和</a:t>
            </a:r>
            <a:r>
              <a:rPr lang="zh-CN" altLang="en-US" sz="2400" dirty="0">
                <a:solidFill>
                  <a:srgbClr val="C00000"/>
                </a:solidFill>
                <a:latin typeface="+mj-ea"/>
                <a:ea typeface="+mj-ea"/>
              </a:rPr>
              <a:t>最小均方学习算法</a:t>
            </a:r>
            <a:endParaRPr lang="en-US" altLang="zh-CN" sz="2400" dirty="0">
              <a:solidFill>
                <a:srgbClr val="C00000"/>
              </a:solidFill>
              <a:latin typeface="+mj-ea"/>
              <a:ea typeface="+mj-ea"/>
            </a:endParaRPr>
          </a:p>
          <a:p>
            <a:pPr marL="342900" indent="-342900">
              <a:buClrTx/>
              <a:buFont typeface="Wingdings" panose="05000000000000000000" pitchFamily="2" charset="2"/>
              <a:buChar char="l"/>
            </a:pPr>
            <a:endParaRPr lang="en-US" altLang="zh-CN" sz="2400" dirty="0">
              <a:solidFill>
                <a:srgbClr val="C00000"/>
              </a:solidFill>
              <a:latin typeface="+mj-ea"/>
              <a:ea typeface="+mj-ea"/>
            </a:endParaRPr>
          </a:p>
          <a:p>
            <a:pPr marL="342900" indent="-342900">
              <a:buClrTx/>
              <a:buFont typeface="Wingdings" panose="05000000000000000000" pitchFamily="2" charset="2"/>
              <a:buChar char="l"/>
            </a:pPr>
            <a:r>
              <a:rPr lang="en-US" altLang="zh-CN" sz="2400" dirty="0">
                <a:latin typeface="+mj-ea"/>
                <a:ea typeface="+mj-ea"/>
              </a:rPr>
              <a:t>1969</a:t>
            </a:r>
            <a:r>
              <a:rPr lang="zh-CN" altLang="en-US" sz="2400" dirty="0">
                <a:latin typeface="+mj-ea"/>
                <a:ea typeface="+mj-ea"/>
              </a:rPr>
              <a:t>年</a:t>
            </a:r>
            <a:r>
              <a:rPr lang="en-US" altLang="zh-CN" sz="2400" dirty="0">
                <a:latin typeface="+mj-ea"/>
                <a:ea typeface="+mj-ea"/>
              </a:rPr>
              <a:t>, Minsky</a:t>
            </a:r>
            <a:r>
              <a:rPr lang="zh-CN" altLang="en-US" sz="2400" dirty="0">
                <a:latin typeface="+mj-ea"/>
                <a:ea typeface="+mj-ea"/>
              </a:rPr>
              <a:t>和</a:t>
            </a:r>
            <a:r>
              <a:rPr lang="en-US" altLang="zh-CN" sz="2400" dirty="0" err="1">
                <a:latin typeface="+mj-ea"/>
                <a:ea typeface="+mj-ea"/>
              </a:rPr>
              <a:t>Papert</a:t>
            </a:r>
            <a:r>
              <a:rPr lang="en-US" altLang="zh-CN" sz="2400" dirty="0">
                <a:latin typeface="+mj-ea"/>
                <a:ea typeface="+mj-ea"/>
              </a:rPr>
              <a:t> </a:t>
            </a:r>
            <a:r>
              <a:rPr lang="zh-CN" altLang="en-US" sz="2400" dirty="0">
                <a:latin typeface="+mj-ea"/>
                <a:ea typeface="+mj-ea"/>
              </a:rPr>
              <a:t>发表</a:t>
            </a:r>
            <a:r>
              <a:rPr lang="en-US" altLang="zh-CN" sz="2400" dirty="0">
                <a:latin typeface="+mj-ea"/>
                <a:ea typeface="+mj-ea"/>
              </a:rPr>
              <a:t>《</a:t>
            </a:r>
            <a:r>
              <a:rPr lang="en-US" altLang="zh-CN" sz="2400" dirty="0" err="1">
                <a:latin typeface="+mj-ea"/>
                <a:ea typeface="+mj-ea"/>
              </a:rPr>
              <a:t>Perceptrons</a:t>
            </a:r>
            <a:r>
              <a:rPr lang="en-US" altLang="zh-CN" sz="2400" dirty="0">
                <a:latin typeface="+mj-ea"/>
                <a:ea typeface="+mj-ea"/>
              </a:rPr>
              <a:t>》</a:t>
            </a:r>
            <a:r>
              <a:rPr lang="zh-CN" altLang="en-US" sz="2400" dirty="0">
                <a:latin typeface="+mj-ea"/>
                <a:ea typeface="+mj-ea"/>
              </a:rPr>
              <a:t>一书</a:t>
            </a:r>
            <a:r>
              <a:rPr lang="en-US" altLang="zh-CN" sz="2400" dirty="0">
                <a:latin typeface="+mj-ea"/>
                <a:ea typeface="+mj-ea"/>
              </a:rPr>
              <a:t>, </a:t>
            </a:r>
            <a:r>
              <a:rPr lang="zh-CN" altLang="en-US" sz="2400" dirty="0">
                <a:latin typeface="+mj-ea"/>
                <a:ea typeface="+mj-ea"/>
              </a:rPr>
              <a:t>指出</a:t>
            </a:r>
            <a:r>
              <a:rPr lang="zh-CN" altLang="en-US" sz="2400" dirty="0">
                <a:solidFill>
                  <a:srgbClr val="C00000"/>
                </a:solidFill>
                <a:latin typeface="+mj-ea"/>
                <a:ea typeface="+mj-ea"/>
              </a:rPr>
              <a:t>单层神经网路不能解决非线性问题</a:t>
            </a:r>
            <a:r>
              <a:rPr lang="en-US" altLang="zh-CN" sz="2400" dirty="0">
                <a:solidFill>
                  <a:srgbClr val="C00000"/>
                </a:solidFill>
                <a:latin typeface="+mj-ea"/>
                <a:ea typeface="+mj-ea"/>
              </a:rPr>
              <a:t>, </a:t>
            </a:r>
            <a:r>
              <a:rPr lang="zh-CN" altLang="en-US" sz="2400" dirty="0">
                <a:solidFill>
                  <a:srgbClr val="C00000"/>
                </a:solidFill>
                <a:latin typeface="+mj-ea"/>
                <a:ea typeface="+mj-ea"/>
              </a:rPr>
              <a:t>多层网络的训练算法尚无希望</a:t>
            </a:r>
            <a:r>
              <a:rPr lang="en-US" altLang="zh-CN" sz="2400" dirty="0">
                <a:latin typeface="+mj-ea"/>
                <a:ea typeface="+mj-ea"/>
              </a:rPr>
              <a:t>. </a:t>
            </a:r>
            <a:r>
              <a:rPr lang="zh-CN" altLang="en-US" sz="2400" dirty="0">
                <a:latin typeface="+mj-ea"/>
                <a:ea typeface="+mj-ea"/>
              </a:rPr>
              <a:t>这个论断导致神经网络进入低谷</a:t>
            </a:r>
          </a:p>
        </p:txBody>
      </p:sp>
    </p:spTree>
    <p:extLst>
      <p:ext uri="{BB962C8B-B14F-4D97-AF65-F5344CB8AC3E}">
        <p14:creationId xmlns:p14="http://schemas.microsoft.com/office/powerpoint/2010/main" val="628584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71601"/>
                <a:ext cx="10693400" cy="4862511"/>
              </a:xfrm>
            </p:spPr>
            <p:txBody>
              <a:bodyPr>
                <a:normAutofit/>
              </a:bodyPr>
              <a:lstStyle/>
              <a:p>
                <a:pPr marL="0" indent="0">
                  <a:lnSpc>
                    <a:spcPct val="150000"/>
                  </a:lnSpc>
                  <a:buNone/>
                </a:pPr>
                <a:r>
                  <a:rPr lang="en-US" altLang="zh-CN" sz="2400" dirty="0">
                    <a:latin typeface="Cambria Math" panose="02040503050406030204" pitchFamily="18" charset="0"/>
                  </a:rPr>
                  <a:t> </a:t>
                </a:r>
                <a:r>
                  <a:rPr lang="zh-CN" altLang="en-US" sz="2400" dirty="0">
                    <a:latin typeface="Cambria Math" panose="02040503050406030204" pitchFamily="18" charset="0"/>
                  </a:rPr>
                  <a:t>例</a:t>
                </a:r>
                <a:r>
                  <a:rPr lang="en-US" altLang="zh-CN" sz="2400" dirty="0">
                    <a:latin typeface="Cambria Math" panose="02040503050406030204" pitchFamily="18" charset="0"/>
                  </a:rPr>
                  <a:t>2  </a:t>
                </a:r>
                <a:r>
                  <a:rPr lang="zh-CN" altLang="en-US" sz="2400" dirty="0">
                    <a:latin typeface="Cambria Math" panose="02040503050406030204" pitchFamily="18" charset="0"/>
                  </a:rPr>
                  <a:t>数据同例</a:t>
                </a:r>
                <a:r>
                  <a:rPr lang="en-US" altLang="zh-CN" sz="2400" dirty="0">
                    <a:latin typeface="Cambria Math" panose="02040503050406030204" pitchFamily="18" charset="0"/>
                  </a:rPr>
                  <a:t>1</a:t>
                </a:r>
                <a:r>
                  <a:rPr lang="zh-CN" altLang="en-US" sz="2400" dirty="0">
                    <a:latin typeface="Cambria Math" panose="02040503050406030204" pitchFamily="18" charset="0"/>
                  </a:rPr>
                  <a:t>，</a:t>
                </a:r>
                <a:r>
                  <a:rPr lang="zh-CN" altLang="en-US" sz="2400" dirty="0"/>
                  <a:t>正样本点是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en-US" altLang="zh-CN" sz="2400" dirty="0"/>
                  <a:t>=(3,3)</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r>
                  <a:rPr lang="en-US" altLang="zh-CN" sz="2400" dirty="0"/>
                  <a:t>=(4,3)</a:t>
                </a:r>
                <a:r>
                  <a:rPr lang="en-US" altLang="zh-CN" sz="2400" baseline="30000" dirty="0"/>
                  <a:t>T</a:t>
                </a:r>
                <a:r>
                  <a:rPr lang="zh-CN" altLang="en-US" sz="2400" dirty="0"/>
                  <a:t>，负样本点是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oMath>
                </a14:m>
                <a:r>
                  <a:rPr lang="en-US" altLang="zh-CN" sz="2400" dirty="0"/>
                  <a:t>=(1,1)</a:t>
                </a:r>
                <a:r>
                  <a:rPr lang="en-US" altLang="zh-CN" sz="2400" baseline="30000" dirty="0"/>
                  <a:t>T</a:t>
                </a:r>
                <a:r>
                  <a:rPr lang="zh-CN" altLang="en-US" sz="2400" dirty="0"/>
                  <a:t>，试用感知机学习算法对偶形式求感知机模型。</a:t>
                </a:r>
                <a:endParaRPr lang="en-US" altLang="zh-CN" sz="2400" dirty="0"/>
              </a:p>
              <a:p>
                <a:pPr marL="0" indent="0">
                  <a:lnSpc>
                    <a:spcPct val="150000"/>
                  </a:lnSpc>
                  <a:buNone/>
                </a:pPr>
                <a:r>
                  <a:rPr lang="zh-CN" altLang="en-US" sz="2400" b="1" dirty="0"/>
                  <a:t>解</a:t>
                </a:r>
                <a:r>
                  <a:rPr lang="zh-CN" altLang="en-US" sz="2400" dirty="0"/>
                  <a:t> 按照算法</a:t>
                </a:r>
                <a:r>
                  <a:rPr lang="en-US" altLang="zh-CN" sz="2400" dirty="0"/>
                  <a:t>2</a:t>
                </a:r>
                <a:r>
                  <a:rPr lang="zh-CN" altLang="en-US" sz="2400" dirty="0"/>
                  <a:t>，</a:t>
                </a:r>
                <a:endParaRPr lang="en-US" altLang="zh-CN" sz="2400" dirty="0"/>
              </a:p>
              <a:p>
                <a:pPr marL="0" indent="0">
                  <a:lnSpc>
                    <a:spcPct val="150000"/>
                  </a:lnSpc>
                  <a:buNone/>
                </a:pPr>
                <a:r>
                  <a:rPr lang="zh-CN" altLang="en-US" sz="2400" dirty="0"/>
                  <a:t>（</a:t>
                </a:r>
                <a:r>
                  <a:rPr lang="en-US" altLang="zh-CN" sz="2400" dirty="0"/>
                  <a:t>1</a:t>
                </a:r>
                <a:r>
                  <a:rPr lang="zh-CN" altLang="en-US" sz="2400" dirty="0"/>
                  <a:t>） 取</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=0,</m:t>
                    </m:r>
                    <m:r>
                      <a:rPr lang="en-US" altLang="zh-CN" sz="2400" i="1">
                        <a:latin typeface="Cambria Math" panose="02040503050406030204" pitchFamily="18" charset="0"/>
                      </a:rPr>
                      <m:t>𝑖</m:t>
                    </m:r>
                    <m:r>
                      <a:rPr lang="en-US" altLang="zh-CN" sz="2400" i="1">
                        <a:latin typeface="Cambria Math" panose="02040503050406030204" pitchFamily="18" charset="0"/>
                      </a:rPr>
                      <m:t>=1,2,3, </m:t>
                    </m:r>
                    <m:r>
                      <a:rPr lang="en-US" altLang="zh-CN" sz="2400" i="1">
                        <a:latin typeface="Cambria Math" panose="02040503050406030204" pitchFamily="18" charset="0"/>
                      </a:rPr>
                      <m:t>𝑏</m:t>
                    </m:r>
                    <m:r>
                      <a:rPr lang="en-US" altLang="zh-CN" sz="2400" i="1">
                        <a:latin typeface="Cambria Math" panose="02040503050406030204" pitchFamily="18" charset="0"/>
                      </a:rPr>
                      <m:t>=0, </m:t>
                    </m:r>
                    <m:r>
                      <a:rPr lang="zh-CN" altLang="en-US" sz="2400" i="1">
                        <a:latin typeface="Cambria Math" panose="02040503050406030204" pitchFamily="18" charset="0"/>
                      </a:rPr>
                      <m:t>𝜂</m:t>
                    </m:r>
                    <m:r>
                      <a:rPr lang="en-US" altLang="zh-CN" sz="2400" i="1">
                        <a:latin typeface="Cambria Math" panose="02040503050406030204" pitchFamily="18" charset="0"/>
                      </a:rPr>
                      <m:t>=1</m:t>
                    </m:r>
                  </m:oMath>
                </a14:m>
                <a:endParaRPr lang="en-US" altLang="zh-CN" sz="2400" dirty="0"/>
              </a:p>
              <a:p>
                <a:pPr marL="0" indent="0">
                  <a:lnSpc>
                    <a:spcPct val="150000"/>
                  </a:lnSpc>
                  <a:buNone/>
                </a:pPr>
                <a:r>
                  <a:rPr lang="zh-CN" altLang="en-US" sz="2400" dirty="0"/>
                  <a:t>（</a:t>
                </a:r>
                <a:r>
                  <a:rPr lang="en-US" altLang="zh-CN" sz="2400" dirty="0"/>
                  <a:t>2</a:t>
                </a:r>
                <a:r>
                  <a:rPr lang="zh-CN" altLang="en-US" sz="2400" dirty="0"/>
                  <a:t>） 计算</a:t>
                </a:r>
                <a:r>
                  <a:rPr lang="en-US" altLang="zh-CN" sz="2400" dirty="0"/>
                  <a:t>Gram</a:t>
                </a:r>
                <a:r>
                  <a:rPr lang="zh-CN" altLang="en-US" sz="2400" dirty="0"/>
                  <a:t>矩阵</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1</m:t>
                                </m:r>
                                <m:r>
                                  <a:rPr lang="en-US" altLang="zh-CN" sz="2400" i="1">
                                    <a:latin typeface="Cambria Math" panose="02040503050406030204" pitchFamily="18" charset="0"/>
                                  </a:rPr>
                                  <m:t>8</m:t>
                                </m:r>
                              </m:e>
                              <m:e>
                                <m:r>
                                  <a:rPr lang="en-US" altLang="zh-CN" sz="2400" i="1">
                                    <a:latin typeface="Cambria Math" panose="02040503050406030204" pitchFamily="18" charset="0"/>
                                  </a:rPr>
                                  <m:t>21</m:t>
                                </m:r>
                              </m:e>
                              <m:e>
                                <m:r>
                                  <a:rPr lang="en-US" altLang="zh-CN" sz="2400" i="1">
                                    <a:latin typeface="Cambria Math" panose="02040503050406030204" pitchFamily="18" charset="0"/>
                                  </a:rPr>
                                  <m:t>6</m:t>
                                </m:r>
                              </m:e>
                            </m:mr>
                            <m:mr>
                              <m:e>
                                <m:r>
                                  <a:rPr lang="en-US" altLang="zh-CN" sz="2400" i="1">
                                    <a:latin typeface="Cambria Math" panose="02040503050406030204" pitchFamily="18" charset="0"/>
                                  </a:rPr>
                                  <m:t>21</m:t>
                                </m:r>
                              </m:e>
                              <m:e>
                                <m:r>
                                  <a:rPr lang="en-US" altLang="zh-CN" sz="2400" i="1">
                                    <a:latin typeface="Cambria Math" panose="02040503050406030204" pitchFamily="18" charset="0"/>
                                  </a:rPr>
                                  <m:t>25</m:t>
                                </m:r>
                              </m:e>
                              <m:e>
                                <m:r>
                                  <a:rPr lang="en-US" altLang="zh-CN" sz="2400" i="1">
                                    <a:latin typeface="Cambria Math" panose="02040503050406030204" pitchFamily="18" charset="0"/>
                                  </a:rPr>
                                  <m:t>7</m:t>
                                </m:r>
                              </m:e>
                            </m:mr>
                            <m:mr>
                              <m:e>
                                <m:r>
                                  <a:rPr lang="en-US" altLang="zh-CN" sz="2400" i="1">
                                    <a:latin typeface="Cambria Math" panose="02040503050406030204" pitchFamily="18" charset="0"/>
                                  </a:rPr>
                                  <m:t>6</m:t>
                                </m:r>
                              </m:e>
                              <m:e>
                                <m:r>
                                  <a:rPr lang="en-US" altLang="zh-CN" sz="2400" i="1">
                                    <a:latin typeface="Cambria Math" panose="02040503050406030204" pitchFamily="18" charset="0"/>
                                  </a:rPr>
                                  <m:t>7</m:t>
                                </m:r>
                              </m:e>
                              <m:e>
                                <m:r>
                                  <a:rPr lang="en-US" altLang="zh-CN" sz="2400" i="1">
                                    <a:latin typeface="Cambria Math" panose="02040503050406030204" pitchFamily="18" charset="0"/>
                                  </a:rPr>
                                  <m:t>2</m:t>
                                </m:r>
                              </m:e>
                            </m:mr>
                          </m:m>
                        </m:e>
                      </m:d>
                    </m:oMath>
                  </m:oMathPara>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71601"/>
                <a:ext cx="10693400" cy="4862511"/>
              </a:xfrm>
              <a:blipFill>
                <a:blip r:embed="rId2"/>
                <a:stretch>
                  <a:fillRect l="-912" r="-28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40</a:t>
            </a:fld>
            <a:endParaRPr lang="en-US" sz="1200">
              <a:solidFill>
                <a:prstClr val="black">
                  <a:tint val="75000"/>
                </a:prstClr>
              </a:solidFill>
              <a:latin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3400" y="1371600"/>
                <a:ext cx="10769600" cy="5410200"/>
              </a:xfrm>
            </p:spPr>
            <p:txBody>
              <a:bodyPr>
                <a:normAutofit fontScale="92500" lnSpcReduction="10000"/>
              </a:bodyPr>
              <a:lstStyle/>
              <a:p>
                <a:pPr marL="0" indent="0">
                  <a:lnSpc>
                    <a:spcPct val="150000"/>
                  </a:lnSpc>
                  <a:buNone/>
                </a:pPr>
                <a:r>
                  <a:rPr lang="zh-CN" altLang="en-US" sz="2400" dirty="0"/>
                  <a:t>（</a:t>
                </a:r>
                <a:r>
                  <a:rPr lang="en-US" altLang="zh-CN" sz="2400" dirty="0"/>
                  <a:t>3</a:t>
                </a:r>
                <a:r>
                  <a:rPr lang="zh-CN" altLang="en-US" sz="2400" dirty="0"/>
                  <a:t>）误分条件</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nary>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≤0</m:t>
                      </m:r>
                    </m:oMath>
                  </m:oMathPara>
                </a14:m>
                <a:endParaRPr lang="en-US" altLang="zh-CN" sz="2400" dirty="0"/>
              </a:p>
              <a:p>
                <a:pPr marL="0" indent="0">
                  <a:lnSpc>
                    <a:spcPct val="150000"/>
                  </a:lnSpc>
                  <a:buNone/>
                </a:pPr>
                <a:r>
                  <a:rPr lang="zh-CN" altLang="en-US" sz="2400" dirty="0"/>
                  <a:t>参数更新</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a:latin typeface="Cambria Math" panose="02040503050406030204" pitchFamily="18" charset="0"/>
                        </a:rPr>
                        <m:t>1 </m:t>
                      </m:r>
                      <m:r>
                        <a:rPr lang="zh-CN" altLang="en-US"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oMath>
                  </m:oMathPara>
                </a14:m>
                <a:endParaRPr lang="en-US" altLang="zh-CN" sz="2400" dirty="0"/>
              </a:p>
              <a:p>
                <a:pPr marL="0" indent="0">
                  <a:lnSpc>
                    <a:spcPct val="150000"/>
                  </a:lnSpc>
                  <a:buNone/>
                </a:pPr>
                <a:r>
                  <a:rPr lang="zh-CN" altLang="en-US" sz="2400" dirty="0"/>
                  <a:t>（</a:t>
                </a:r>
                <a:r>
                  <a:rPr lang="en-US" altLang="zh-CN" sz="2400" dirty="0"/>
                  <a:t>4</a:t>
                </a:r>
                <a:r>
                  <a:rPr lang="zh-CN" altLang="en-US" sz="2400" dirty="0"/>
                  <a:t>）迭代。过程结果见下表。</a:t>
                </a:r>
                <a:endParaRPr lang="en-US" altLang="zh-CN" sz="2400" dirty="0"/>
              </a:p>
              <a:p>
                <a:pPr marL="0" indent="0">
                  <a:lnSpc>
                    <a:spcPct val="150000"/>
                  </a:lnSpc>
                  <a:buNone/>
                </a:pPr>
                <a:r>
                  <a:rPr lang="zh-CN" altLang="en-US" sz="2400" dirty="0"/>
                  <a:t>（</a:t>
                </a:r>
                <a:r>
                  <a:rPr lang="en-US" altLang="zh-CN" sz="2400" dirty="0"/>
                  <a:t>5</a:t>
                </a:r>
                <a:r>
                  <a:rPr lang="zh-CN" altLang="en-US" sz="2400" dirty="0"/>
                  <a:t>）</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=2</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+0</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−5</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(1,1)</m:t>
                          </m:r>
                        </m:e>
                        <m:sup>
                          <m:r>
                            <a:rPr lang="en-US" altLang="zh-CN" sz="2400" i="1">
                              <a:latin typeface="Cambria Math" panose="02040503050406030204" pitchFamily="18" charset="0"/>
                              <a:ea typeface="Cambria Math" panose="02040503050406030204" pitchFamily="18" charset="0"/>
                            </a:rPr>
                            <m:t>𝑇</m:t>
                          </m:r>
                        </m:sup>
                      </m:sSup>
                    </m:oMath>
                  </m:oMathPara>
                </a14:m>
                <a:endParaRPr lang="en-US" altLang="zh-CN" sz="2400"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=−3</m:t>
                      </m:r>
                    </m:oMath>
                  </m:oMathPara>
                </a14:m>
                <a:endParaRPr lang="en-US" altLang="zh-CN" sz="2400" dirty="0">
                  <a:latin typeface="Cambria Math" panose="02040503050406030204" pitchFamily="18" charset="0"/>
                  <a:ea typeface="Cambria Math" panose="02040503050406030204" pitchFamily="18" charset="0"/>
                </a:endParaRPr>
              </a:p>
              <a:p>
                <a:pPr marL="0" indent="0">
                  <a:lnSpc>
                    <a:spcPct val="150000"/>
                  </a:lnSpc>
                  <a:buNone/>
                </a:pPr>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3400" y="1371600"/>
                <a:ext cx="10769600" cy="5410200"/>
              </a:xfrm>
              <a:blipFill>
                <a:blip r:embed="rId2"/>
                <a:stretch>
                  <a:fillRect l="-73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41</a:t>
            </a:fld>
            <a:endParaRPr lang="en-US" sz="1200">
              <a:solidFill>
                <a:prstClr val="black">
                  <a:tint val="75000"/>
                </a:prstClr>
              </a:solidFill>
              <a:latin typeface="Calibri" panose="020F0502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98500" y="1371600"/>
                <a:ext cx="10858500" cy="5334000"/>
              </a:xfrm>
            </p:spPr>
            <p:txBody>
              <a:bodyPr>
                <a:normAutofit/>
              </a:bodyPr>
              <a:lstStyle/>
              <a:p>
                <a:pPr marL="0" indent="0">
                  <a:lnSpc>
                    <a:spcPct val="150000"/>
                  </a:lnSpc>
                  <a:buNone/>
                </a:pPr>
                <a:r>
                  <a:rPr lang="zh-CN" altLang="en-US" sz="2400" dirty="0"/>
                  <a:t>分离超平面</a:t>
                </a:r>
                <a:r>
                  <a:rPr lang="en-US" altLang="zh-CN" sz="2400" dirty="0"/>
                  <a:t>      </a:t>
                </a: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r>
                          <a:rPr lang="en-US" altLang="zh-CN" sz="2400" i="1">
                            <a:latin typeface="Cambria Math" panose="02040503050406030204" pitchFamily="18" charset="0"/>
                            <a:ea typeface="Cambria Math" panose="02040503050406030204" pitchFamily="18" charset="0"/>
                          </a:rPr>
                          <m:t>(1)</m:t>
                        </m:r>
                      </m:sup>
                    </m:sSup>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r>
                          <a:rPr lang="en-US" altLang="zh-CN" sz="240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−3=0</m:t>
                    </m:r>
                  </m:oMath>
                </a14:m>
                <a:endParaRPr lang="en-US" altLang="zh-CN" sz="2400" dirty="0">
                  <a:latin typeface="Cambria Math" panose="02040503050406030204" pitchFamily="18" charset="0"/>
                  <a:ea typeface="Cambria Math" panose="02040503050406030204" pitchFamily="18" charset="0"/>
                </a:endParaRPr>
              </a:p>
              <a:p>
                <a:pPr marL="0" indent="0">
                  <a:lnSpc>
                    <a:spcPct val="150000"/>
                  </a:lnSpc>
                  <a:buNone/>
                </a:pPr>
                <a:r>
                  <a:rPr lang="zh-CN" altLang="en-US" sz="2400" dirty="0"/>
                  <a:t>感知机模型   </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2</m:t>
                                </m:r>
                              </m:e>
                            </m:d>
                          </m:sup>
                        </m:sSup>
                        <m:r>
                          <a:rPr lang="en-US" altLang="zh-CN" sz="2400" i="1">
                            <a:latin typeface="Cambria Math" panose="02040503050406030204" pitchFamily="18" charset="0"/>
                          </a:rPr>
                          <m:t>−3</m:t>
                        </m:r>
                      </m:e>
                    </m:d>
                  </m:oMath>
                </a14:m>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r>
                  <a:rPr lang="zh-CN" altLang="en-US" sz="2400" dirty="0"/>
                  <a:t>对照例</a:t>
                </a:r>
                <a:r>
                  <a:rPr lang="en-US" altLang="zh-CN" sz="2400" dirty="0"/>
                  <a:t>1</a:t>
                </a:r>
                <a:r>
                  <a:rPr lang="zh-CN" altLang="en-US" sz="2400" dirty="0"/>
                  <a:t>，结果一致，迭代步骤也是相互对应的。</a:t>
                </a:r>
                <a:endParaRPr lang="en-US" altLang="zh-CN" sz="2400" dirty="0"/>
              </a:p>
              <a:p>
                <a:pPr marL="0" indent="0">
                  <a:lnSpc>
                    <a:spcPct val="150000"/>
                  </a:lnSpc>
                  <a:buNone/>
                </a:pPr>
                <a:r>
                  <a:rPr lang="zh-CN" altLang="en-US" sz="2400" dirty="0"/>
                  <a:t>与原始形式一样，感知机学习算法的对偶形式迭代是收敛的，存在多个解</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98500" y="1371600"/>
                <a:ext cx="10858500" cy="5334000"/>
              </a:xfrm>
              <a:blipFill>
                <a:blip r:embed="rId2"/>
                <a:stretch>
                  <a:fillRect l="-89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209911" y="2641601"/>
            <a:ext cx="8686577" cy="2539999"/>
          </a:xfrm>
          <a:prstGeom prst="rect">
            <a:avLst/>
          </a:prstGeom>
        </p:spPr>
      </p:pic>
      <p:sp>
        <p:nvSpPr>
          <p:cNvPr id="5" name="灯片编号占位符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42</a:t>
            </a:fld>
            <a:endParaRPr lang="en-US" sz="1200">
              <a:solidFill>
                <a:prstClr val="black">
                  <a:tint val="75000"/>
                </a:prstClr>
              </a:solidFill>
              <a:latin typeface="Calibri" panose="020F0502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148454"/>
            <a:ext cx="8957733" cy="787400"/>
          </a:xfrm>
        </p:spPr>
        <p:txBody>
          <a:bodyPr/>
          <a:lstStyle/>
          <a:p>
            <a:pPr algn="l"/>
            <a:r>
              <a:rPr lang="zh-CN" altLang="en-US" dirty="0"/>
              <a:t>感知机</a:t>
            </a:r>
            <a:r>
              <a:rPr lang="zh-CN" altLang="en-US" sz="3600" dirty="0">
                <a:latin typeface="+mj-ea"/>
                <a:ea typeface="+mj-ea"/>
              </a:rPr>
              <a:t>求解异、或、非问题</a:t>
            </a:r>
            <a:endParaRPr lang="zh-CN" altLang="en-US" dirty="0"/>
          </a:p>
        </p:txBody>
      </p:sp>
      <p:pic>
        <p:nvPicPr>
          <p:cNvPr id="9" name="内容占位符 8" descr="屏幕剪辑"/>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3178956" y="1486052"/>
            <a:ext cx="5742071" cy="4666530"/>
          </a:xfrm>
        </p:spPr>
      </p:pic>
      <p:pic>
        <p:nvPicPr>
          <p:cNvPr id="7" name="图片 6">
            <a:extLst>
              <a:ext uri="{FF2B5EF4-FFF2-40B4-BE49-F238E27FC236}">
                <a16:creationId xmlns:a16="http://schemas.microsoft.com/office/drawing/2014/main" id="{F6DB3E5C-8004-A7C6-D2B7-2415FDDF87F9}"/>
              </a:ext>
            </a:extLst>
          </p:cNvPr>
          <p:cNvPicPr>
            <a:picLocks noChangeAspect="1"/>
          </p:cNvPicPr>
          <p:nvPr/>
        </p:nvPicPr>
        <p:blipFill>
          <a:blip r:embed="rId3"/>
          <a:stretch>
            <a:fillRect/>
          </a:stretch>
        </p:blipFill>
        <p:spPr>
          <a:xfrm>
            <a:off x="2082800" y="1163180"/>
            <a:ext cx="6946900" cy="5075362"/>
          </a:xfrm>
          <a:prstGeom prst="rect">
            <a:avLst/>
          </a:prstGeom>
        </p:spPr>
      </p:pic>
      <p:sp>
        <p:nvSpPr>
          <p:cNvPr id="8" name="文本框 7">
            <a:extLst>
              <a:ext uri="{FF2B5EF4-FFF2-40B4-BE49-F238E27FC236}">
                <a16:creationId xmlns:a16="http://schemas.microsoft.com/office/drawing/2014/main" id="{1D545D93-F3DF-2D17-F155-3974DAEE27FA}"/>
              </a:ext>
            </a:extLst>
          </p:cNvPr>
          <p:cNvSpPr txBox="1"/>
          <p:nvPr/>
        </p:nvSpPr>
        <p:spPr>
          <a:xfrm>
            <a:off x="1834960" y="6349592"/>
            <a:ext cx="7686720" cy="369332"/>
          </a:xfrm>
          <a:prstGeom prst="rect">
            <a:avLst/>
          </a:prstGeom>
          <a:noFill/>
        </p:spPr>
        <p:txBody>
          <a:bodyPr wrap="none" rtlCol="0">
            <a:spAutoFit/>
          </a:bodyPr>
          <a:lstStyle/>
          <a:p>
            <a:r>
              <a:rPr lang="zh-CN" altLang="en-US" dirty="0">
                <a:latin typeface="+mn-ea"/>
              </a:rPr>
              <a:t>图</a:t>
            </a:r>
            <a:r>
              <a:rPr lang="en-US" altLang="zh-CN" dirty="0">
                <a:latin typeface="+mn-ea"/>
              </a:rPr>
              <a:t>3.12 </a:t>
            </a:r>
            <a:r>
              <a:rPr lang="zh-CN" altLang="en-US" dirty="0">
                <a:latin typeface="+mn-ea"/>
              </a:rPr>
              <a:t>线性可分的“与”“或”“非”问题与非线性可分的“异或”问题</a:t>
            </a:r>
          </a:p>
        </p:txBody>
      </p:sp>
    </p:spTree>
    <p:extLst>
      <p:ext uri="{BB962C8B-B14F-4D97-AF65-F5344CB8AC3E}">
        <p14:creationId xmlns:p14="http://schemas.microsoft.com/office/powerpoint/2010/main" val="3378759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23900" y="-67996"/>
            <a:ext cx="10248900" cy="1143000"/>
          </a:xfrm>
        </p:spPr>
        <p:txBody>
          <a:bodyPr>
            <a:normAutofit/>
          </a:bodyPr>
          <a:lstStyle/>
          <a:p>
            <a:pPr algn="l"/>
            <a:r>
              <a:rPr lang="zh-CN" altLang="en-US" sz="3600" dirty="0"/>
              <a:t>感知机学习能力</a:t>
            </a:r>
            <a:endParaRPr lang="zh-CN" altLang="en-US" dirty="0"/>
          </a:p>
        </p:txBody>
      </p:sp>
      <p:sp>
        <p:nvSpPr>
          <p:cNvPr id="2" name="文本框 1">
            <a:extLst>
              <a:ext uri="{FF2B5EF4-FFF2-40B4-BE49-F238E27FC236}">
                <a16:creationId xmlns:a16="http://schemas.microsoft.com/office/drawing/2014/main" id="{6362377D-12AD-AEEA-8721-C2C5674C4FFB}"/>
              </a:ext>
            </a:extLst>
          </p:cNvPr>
          <p:cNvSpPr txBox="1"/>
          <p:nvPr/>
        </p:nvSpPr>
        <p:spPr>
          <a:xfrm>
            <a:off x="871984" y="1343349"/>
            <a:ext cx="10448031" cy="5514651"/>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800" dirty="0">
                <a:latin typeface="+mj-ea"/>
                <a:ea typeface="+mj-ea"/>
              </a:rPr>
              <a:t>若两类模式</a:t>
            </a:r>
            <a:r>
              <a:rPr lang="zh-CN" altLang="en-US" sz="2800" dirty="0">
                <a:solidFill>
                  <a:srgbClr val="FF0000"/>
                </a:solidFill>
                <a:latin typeface="+mj-ea"/>
                <a:ea typeface="+mj-ea"/>
              </a:rPr>
              <a:t>线性可分</a:t>
            </a:r>
            <a:r>
              <a:rPr lang="en-US" altLang="zh-CN" sz="2800" dirty="0">
                <a:latin typeface="+mj-ea"/>
                <a:ea typeface="+mj-ea"/>
              </a:rPr>
              <a:t>, </a:t>
            </a:r>
            <a:r>
              <a:rPr lang="zh-CN" altLang="en-US" sz="2800" dirty="0">
                <a:latin typeface="+mj-ea"/>
                <a:ea typeface="+mj-ea"/>
              </a:rPr>
              <a:t>则感知机的学习过程一定会收敛；否则感知机的学习过程将会发生震荡 </a:t>
            </a:r>
            <a:r>
              <a:rPr lang="en-US" altLang="zh-CN" sz="1600" dirty="0">
                <a:latin typeface="+mj-ea"/>
                <a:ea typeface="+mj-ea"/>
              </a:rPr>
              <a:t>[Minsky and </a:t>
            </a:r>
            <a:r>
              <a:rPr lang="en-US" altLang="zh-CN" sz="1600" dirty="0" err="1">
                <a:latin typeface="+mj-ea"/>
                <a:ea typeface="+mj-ea"/>
              </a:rPr>
              <a:t>Papert</a:t>
            </a:r>
            <a:r>
              <a:rPr lang="en-US" altLang="zh-CN" sz="1600" dirty="0">
                <a:latin typeface="+mj-ea"/>
                <a:ea typeface="+mj-ea"/>
              </a:rPr>
              <a:t>, 1969]</a:t>
            </a:r>
          </a:p>
          <a:p>
            <a:pPr marL="285750" indent="-285750">
              <a:lnSpc>
                <a:spcPct val="120000"/>
              </a:lnSpc>
              <a:buFont typeface="Arial" panose="020B0604020202020204" pitchFamily="34" charset="0"/>
              <a:buChar char="•"/>
            </a:pPr>
            <a:endParaRPr lang="en-US" altLang="zh-CN" sz="1600" dirty="0">
              <a:latin typeface="+mj-ea"/>
              <a:ea typeface="+mj-ea"/>
            </a:endParaRPr>
          </a:p>
          <a:p>
            <a:pPr marL="285750" indent="-285750">
              <a:lnSpc>
                <a:spcPct val="120000"/>
              </a:lnSpc>
              <a:buFont typeface="Arial" panose="020B0604020202020204" pitchFamily="34" charset="0"/>
              <a:buChar char="•"/>
            </a:pPr>
            <a:r>
              <a:rPr lang="zh-CN" altLang="en-US" sz="2800" dirty="0">
                <a:latin typeface="+mj-ea"/>
                <a:ea typeface="+mj-ea"/>
              </a:rPr>
              <a:t>单层感知机的学习能力非常有限，只能解决线性可分问题。</a:t>
            </a:r>
            <a:endParaRPr lang="en-US" altLang="zh-CN" sz="2800" dirty="0">
              <a:latin typeface="+mj-ea"/>
              <a:ea typeface="+mj-ea"/>
            </a:endParaRPr>
          </a:p>
          <a:p>
            <a:pPr marL="285750" indent="-285750">
              <a:lnSpc>
                <a:spcPct val="120000"/>
              </a:lnSpc>
              <a:buFont typeface="Arial" panose="020B0604020202020204" pitchFamily="34" charset="0"/>
              <a:buChar char="•"/>
            </a:pPr>
            <a:endParaRPr lang="en-US" altLang="zh-CN" sz="2800" dirty="0">
              <a:latin typeface="+mj-ea"/>
              <a:ea typeface="+mj-ea"/>
            </a:endParaRPr>
          </a:p>
          <a:p>
            <a:pPr marL="285750" indent="-285750">
              <a:lnSpc>
                <a:spcPct val="120000"/>
              </a:lnSpc>
              <a:buFont typeface="Arial" panose="020B0604020202020204" pitchFamily="34" charset="0"/>
              <a:buChar char="•"/>
            </a:pPr>
            <a:r>
              <a:rPr lang="zh-CN" altLang="en-US" sz="2800" dirty="0">
                <a:latin typeface="+mj-ea"/>
                <a:ea typeface="+mj-ea"/>
              </a:rPr>
              <a:t>事实上</a:t>
            </a:r>
            <a:r>
              <a:rPr lang="en-US" altLang="zh-CN" sz="2800" dirty="0">
                <a:latin typeface="+mj-ea"/>
                <a:ea typeface="+mj-ea"/>
              </a:rPr>
              <a:t>, </a:t>
            </a:r>
            <a:r>
              <a:rPr lang="zh-CN" altLang="en-US" sz="2800" dirty="0">
                <a:latin typeface="+mj-ea"/>
                <a:ea typeface="+mj-ea"/>
              </a:rPr>
              <a:t>与、或、非问题是线性可分的</a:t>
            </a:r>
            <a:r>
              <a:rPr lang="en-US" altLang="zh-CN" sz="2800" dirty="0">
                <a:latin typeface="+mj-ea"/>
                <a:ea typeface="+mj-ea"/>
              </a:rPr>
              <a:t>, </a:t>
            </a:r>
            <a:r>
              <a:rPr lang="zh-CN" altLang="en-US" sz="2800" dirty="0">
                <a:latin typeface="+mj-ea"/>
                <a:ea typeface="+mj-ea"/>
              </a:rPr>
              <a:t>因此感知机学习过程能够求得适当的权值向量</a:t>
            </a:r>
            <a:r>
              <a:rPr lang="en-US" altLang="zh-CN" sz="2800" dirty="0">
                <a:latin typeface="+mj-ea"/>
                <a:ea typeface="+mj-ea"/>
              </a:rPr>
              <a:t>. </a:t>
            </a:r>
            <a:r>
              <a:rPr lang="zh-CN" altLang="en-US" sz="2800" dirty="0">
                <a:latin typeface="+mj-ea"/>
                <a:ea typeface="+mj-ea"/>
              </a:rPr>
              <a:t>而异或问题不是线性可分的</a:t>
            </a:r>
            <a:r>
              <a:rPr lang="en-US" altLang="zh-CN" sz="2800" dirty="0">
                <a:latin typeface="+mj-ea"/>
                <a:ea typeface="+mj-ea"/>
              </a:rPr>
              <a:t>, </a:t>
            </a:r>
            <a:r>
              <a:rPr lang="zh-CN" altLang="en-US" sz="2800" dirty="0">
                <a:latin typeface="+mj-ea"/>
                <a:ea typeface="+mj-ea"/>
              </a:rPr>
              <a:t>感知机学习不能求得合适解</a:t>
            </a:r>
            <a:endParaRPr lang="en-US" altLang="zh-CN" sz="2800" dirty="0">
              <a:latin typeface="+mj-ea"/>
              <a:ea typeface="+mj-ea"/>
            </a:endParaRPr>
          </a:p>
          <a:p>
            <a:pPr>
              <a:lnSpc>
                <a:spcPct val="120000"/>
              </a:lnSpc>
            </a:pPr>
            <a:r>
              <a:rPr lang="zh-CN" altLang="en-US" sz="2800" dirty="0">
                <a:latin typeface="+mj-ea"/>
                <a:ea typeface="+mj-ea"/>
              </a:rPr>
              <a:t> </a:t>
            </a:r>
          </a:p>
          <a:p>
            <a:pPr marL="285750" indent="-285750">
              <a:lnSpc>
                <a:spcPct val="120000"/>
              </a:lnSpc>
              <a:buFont typeface="Arial" panose="020B0604020202020204" pitchFamily="34" charset="0"/>
              <a:buChar char="•"/>
            </a:pPr>
            <a:r>
              <a:rPr lang="zh-CN" altLang="en-US" sz="2800" dirty="0">
                <a:latin typeface="+mj-ea"/>
                <a:ea typeface="+mj-ea"/>
              </a:rPr>
              <a:t>对于非线性可分问题</a:t>
            </a:r>
            <a:r>
              <a:rPr lang="en-US" altLang="zh-CN" sz="2800" dirty="0">
                <a:latin typeface="+mj-ea"/>
                <a:ea typeface="+mj-ea"/>
              </a:rPr>
              <a:t>, </a:t>
            </a:r>
            <a:r>
              <a:rPr lang="zh-CN" altLang="en-US" sz="2800" dirty="0">
                <a:latin typeface="+mj-ea"/>
                <a:ea typeface="+mj-ea"/>
              </a:rPr>
              <a:t>如何求解？</a:t>
            </a:r>
            <a:r>
              <a:rPr lang="en-US" altLang="zh-CN" sz="2800" dirty="0">
                <a:latin typeface="+mj-ea"/>
                <a:ea typeface="+mj-ea"/>
              </a:rPr>
              <a:t>——</a:t>
            </a:r>
            <a:r>
              <a:rPr lang="zh-CN" altLang="en-US" sz="2800" dirty="0">
                <a:solidFill>
                  <a:srgbClr val="FF0000"/>
                </a:solidFill>
                <a:latin typeface="+mj-ea"/>
                <a:ea typeface="+mj-ea"/>
              </a:rPr>
              <a:t>多层感知机</a:t>
            </a:r>
            <a:endParaRPr lang="en-US" altLang="zh-CN" sz="2800" dirty="0">
              <a:solidFill>
                <a:srgbClr val="FF0000"/>
              </a:solidFill>
              <a:latin typeface="+mj-ea"/>
              <a:ea typeface="+mj-ea"/>
            </a:endParaRPr>
          </a:p>
          <a:p>
            <a:pPr marL="285750" indent="-285750">
              <a:lnSpc>
                <a:spcPct val="120000"/>
              </a:lnSpc>
              <a:buFont typeface="Arial" panose="020B0604020202020204" pitchFamily="34" charset="0"/>
              <a:buChar char="•"/>
            </a:pPr>
            <a:endParaRPr lang="zh-CN" altLang="en-US" sz="2800" dirty="0">
              <a:latin typeface="+mj-ea"/>
              <a:ea typeface="+mj-ea"/>
            </a:endParaRPr>
          </a:p>
        </p:txBody>
      </p:sp>
    </p:spTree>
    <p:extLst>
      <p:ext uri="{BB962C8B-B14F-4D97-AF65-F5344CB8AC3E}">
        <p14:creationId xmlns:p14="http://schemas.microsoft.com/office/powerpoint/2010/main" val="3738786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50800"/>
            <a:ext cx="9292167" cy="787400"/>
          </a:xfrm>
        </p:spPr>
        <p:txBody>
          <a:bodyPr/>
          <a:lstStyle/>
          <a:p>
            <a:pPr algn="l"/>
            <a:r>
              <a:rPr lang="zh-CN" altLang="en-US" sz="3600" dirty="0"/>
              <a:t>多层感知机</a:t>
            </a:r>
            <a:endParaRPr lang="zh-CN" altLang="en-US" dirty="0"/>
          </a:p>
        </p:txBody>
      </p:sp>
      <p:sp>
        <p:nvSpPr>
          <p:cNvPr id="4" name="内容占位符 3"/>
          <p:cNvSpPr>
            <a:spLocks noGrp="1"/>
          </p:cNvSpPr>
          <p:nvPr>
            <p:ph sz="quarter" idx="14"/>
          </p:nvPr>
        </p:nvSpPr>
        <p:spPr>
          <a:xfrm>
            <a:off x="825499" y="1397000"/>
            <a:ext cx="11027833" cy="5257800"/>
          </a:xfrm>
        </p:spPr>
        <p:txBody>
          <a:bodyPr>
            <a:normAutofit/>
          </a:bodyPr>
          <a:lstStyle/>
          <a:p>
            <a:pPr>
              <a:buClrTx/>
            </a:pPr>
            <a:r>
              <a:rPr lang="zh-CN" altLang="en-US" sz="2400" dirty="0">
                <a:latin typeface="+mj-ea"/>
                <a:ea typeface="+mj-ea"/>
              </a:rPr>
              <a:t>解决异或问题的两层感知机</a:t>
            </a:r>
            <a:endParaRPr lang="en-US" altLang="zh-CN" sz="2400" dirty="0">
              <a:latin typeface="+mj-ea"/>
              <a:ea typeface="+mj-ea"/>
            </a:endParaRPr>
          </a:p>
          <a:p>
            <a:endParaRPr lang="en-US" altLang="zh-CN" sz="2400" dirty="0">
              <a:latin typeface="+mj-ea"/>
              <a:ea typeface="+mj-ea"/>
            </a:endParaRPr>
          </a:p>
          <a:p>
            <a:endParaRPr lang="en-US" altLang="zh-CN" sz="2400" dirty="0">
              <a:latin typeface="+mj-ea"/>
              <a:ea typeface="+mj-ea"/>
            </a:endParaRPr>
          </a:p>
          <a:p>
            <a:endParaRPr lang="en-US" altLang="zh-CN" sz="2400" dirty="0">
              <a:latin typeface="+mj-ea"/>
              <a:ea typeface="+mj-ea"/>
            </a:endParaRPr>
          </a:p>
          <a:p>
            <a:endParaRPr lang="en-US" altLang="zh-CN" sz="2400" dirty="0">
              <a:latin typeface="+mj-ea"/>
              <a:ea typeface="+mj-ea"/>
            </a:endParaRPr>
          </a:p>
          <a:p>
            <a:endParaRPr lang="en-US" altLang="zh-CN" sz="2400" dirty="0">
              <a:latin typeface="+mj-ea"/>
              <a:ea typeface="+mj-ea"/>
            </a:endParaRPr>
          </a:p>
          <a:p>
            <a:pPr marL="342900" indent="-342900">
              <a:buFont typeface="Wingdings" panose="05000000000000000000" pitchFamily="2" charset="2"/>
              <a:buChar char="l"/>
            </a:pPr>
            <a:endParaRPr lang="en-US" altLang="zh-CN" sz="2400" dirty="0">
              <a:latin typeface="+mj-ea"/>
              <a:ea typeface="+mj-ea"/>
            </a:endParaRPr>
          </a:p>
          <a:p>
            <a:pPr marL="342900" indent="-342900">
              <a:buFont typeface="Wingdings" panose="05000000000000000000" pitchFamily="2" charset="2"/>
              <a:buChar char="l"/>
            </a:pPr>
            <a:endParaRPr lang="en-US" altLang="zh-CN" sz="2400" dirty="0">
              <a:latin typeface="+mj-ea"/>
              <a:ea typeface="+mj-ea"/>
            </a:endParaRPr>
          </a:p>
          <a:p>
            <a:pPr marL="342900" indent="-342900">
              <a:buFont typeface="Wingdings" panose="05000000000000000000" pitchFamily="2" charset="2"/>
              <a:buChar char="l"/>
            </a:pPr>
            <a:endParaRPr lang="en-US" altLang="zh-CN" sz="2400" dirty="0">
              <a:latin typeface="+mj-ea"/>
              <a:ea typeface="+mj-ea"/>
            </a:endParaRPr>
          </a:p>
          <a:p>
            <a:pPr>
              <a:lnSpc>
                <a:spcPct val="110000"/>
              </a:lnSpc>
              <a:buClrTx/>
            </a:pPr>
            <a:r>
              <a:rPr lang="zh-CN" altLang="en-US" sz="2400" dirty="0">
                <a:latin typeface="+mj-ea"/>
                <a:ea typeface="+mj-ea"/>
              </a:rPr>
              <a:t>输出层与输入层之间的一层神经元</a:t>
            </a:r>
            <a:r>
              <a:rPr lang="en-US" altLang="zh-CN" sz="2400" dirty="0">
                <a:latin typeface="+mj-ea"/>
                <a:ea typeface="+mj-ea"/>
              </a:rPr>
              <a:t>, </a:t>
            </a:r>
            <a:r>
              <a:rPr lang="zh-CN" altLang="en-US" sz="2400" dirty="0">
                <a:latin typeface="+mj-ea"/>
                <a:ea typeface="+mj-ea"/>
              </a:rPr>
              <a:t>被称之为</a:t>
            </a:r>
            <a:r>
              <a:rPr lang="zh-CN" altLang="en-US" sz="2400" dirty="0">
                <a:solidFill>
                  <a:srgbClr val="C00000"/>
                </a:solidFill>
                <a:latin typeface="+mj-ea"/>
                <a:ea typeface="+mj-ea"/>
              </a:rPr>
              <a:t>隐层或隐含层</a:t>
            </a:r>
            <a:r>
              <a:rPr lang="en-US" altLang="zh-CN" sz="2400" dirty="0">
                <a:latin typeface="+mj-ea"/>
                <a:ea typeface="+mj-ea"/>
              </a:rPr>
              <a:t>, </a:t>
            </a:r>
            <a:r>
              <a:rPr lang="zh-CN" altLang="en-US" sz="2400" dirty="0">
                <a:latin typeface="+mj-ea"/>
                <a:ea typeface="+mj-ea"/>
              </a:rPr>
              <a:t>隐含层和输出层神经元都是具有激活函数的功能神经元</a:t>
            </a:r>
            <a:endParaRPr lang="en-US" altLang="zh-CN" sz="2400" dirty="0">
              <a:latin typeface="+mj-ea"/>
              <a:ea typeface="+mj-ea"/>
            </a:endParaRPr>
          </a:p>
          <a:p>
            <a:pPr marL="0" indent="0">
              <a:buNone/>
            </a:pPr>
            <a:endParaRPr lang="en-US" altLang="zh-CN" dirty="0"/>
          </a:p>
          <a:p>
            <a:pPr marL="0" indent="0">
              <a:buNone/>
            </a:pPr>
            <a:endParaRPr lang="zh-CN" altLang="en-US" dirty="0"/>
          </a:p>
          <a:p>
            <a:endParaRPr lang="zh-CN" altLang="en-US" dirty="0"/>
          </a:p>
        </p:txBody>
      </p:sp>
      <p:grpSp>
        <p:nvGrpSpPr>
          <p:cNvPr id="7" name="组合 6"/>
          <p:cNvGrpSpPr/>
          <p:nvPr/>
        </p:nvGrpSpPr>
        <p:grpSpPr>
          <a:xfrm>
            <a:off x="2222501" y="2080415"/>
            <a:ext cx="7454900" cy="3190085"/>
            <a:chOff x="1350360" y="2131214"/>
            <a:chExt cx="5825757" cy="2303639"/>
          </a:xfrm>
        </p:grpSpPr>
        <p:pic>
          <p:nvPicPr>
            <p:cNvPr id="6" name="图片 5" descr="屏幕剪辑"/>
            <p:cNvPicPr>
              <a:picLocks noChangeAspect="1"/>
            </p:cNvPicPr>
            <p:nvPr/>
          </p:nvPicPr>
          <p:blipFill rotWithShape="1">
            <a:blip r:embed="rId3" cstate="print">
              <a:extLst>
                <a:ext uri="{28A0092B-C50C-407E-A947-70E740481C1C}">
                  <a14:useLocalDpi xmlns:a14="http://schemas.microsoft.com/office/drawing/2010/main" val="0"/>
                </a:ext>
              </a:extLst>
            </a:blip>
            <a:srcRect t="8346" r="668" b="19979"/>
            <a:stretch/>
          </p:blipFill>
          <p:spPr>
            <a:xfrm>
              <a:off x="1409023" y="2131214"/>
              <a:ext cx="5767094" cy="23036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360" y="2131214"/>
              <a:ext cx="2859690" cy="2303639"/>
            </a:xfrm>
            <a:prstGeom prst="rect">
              <a:avLst/>
            </a:prstGeom>
          </p:spPr>
        </p:pic>
      </p:grpSp>
    </p:spTree>
    <p:extLst>
      <p:ext uri="{BB962C8B-B14F-4D97-AF65-F5344CB8AC3E}">
        <p14:creationId xmlns:p14="http://schemas.microsoft.com/office/powerpoint/2010/main" val="3490346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99050"/>
            <a:ext cx="8906933" cy="787400"/>
          </a:xfrm>
        </p:spPr>
        <p:txBody>
          <a:bodyPr/>
          <a:lstStyle/>
          <a:p>
            <a:pPr algn="l"/>
            <a:r>
              <a:rPr lang="zh-CN" altLang="en-US" sz="3600" dirty="0"/>
              <a:t>多层前馈神经网络</a:t>
            </a:r>
            <a:endParaRPr lang="zh-CN" altLang="en-US" dirty="0"/>
          </a:p>
        </p:txBody>
      </p:sp>
      <p:sp>
        <p:nvSpPr>
          <p:cNvPr id="4" name="内容占位符 3"/>
          <p:cNvSpPr>
            <a:spLocks noGrp="1"/>
          </p:cNvSpPr>
          <p:nvPr>
            <p:ph sz="quarter" idx="14"/>
          </p:nvPr>
        </p:nvSpPr>
        <p:spPr>
          <a:xfrm>
            <a:off x="279400" y="1363434"/>
            <a:ext cx="11785600" cy="4343400"/>
          </a:xfrm>
        </p:spPr>
        <p:txBody>
          <a:bodyPr/>
          <a:lstStyle/>
          <a:p>
            <a:pPr>
              <a:buClrTx/>
              <a:buFont typeface="Wingdings" panose="05000000000000000000" pitchFamily="2" charset="2"/>
              <a:buChar char="l"/>
            </a:pPr>
            <a:r>
              <a:rPr lang="zh-CN" altLang="en-US" sz="2400" dirty="0">
                <a:latin typeface="+mj-ea"/>
                <a:ea typeface="+mj-ea"/>
              </a:rPr>
              <a:t>定义：每层神经元与下一层神经元全互联</a:t>
            </a:r>
            <a:r>
              <a:rPr lang="en-US" altLang="zh-CN" sz="2400" dirty="0">
                <a:latin typeface="+mj-ea"/>
                <a:ea typeface="+mj-ea"/>
              </a:rPr>
              <a:t>, </a:t>
            </a:r>
            <a:r>
              <a:rPr lang="zh-CN" altLang="en-US" sz="2400" dirty="0">
                <a:latin typeface="+mj-ea"/>
                <a:ea typeface="+mj-ea"/>
              </a:rPr>
              <a:t>神经元之间不存在同层连接也不存在跨层连接</a:t>
            </a:r>
            <a:endParaRPr lang="en-US" altLang="zh-CN" sz="2400" dirty="0">
              <a:latin typeface="+mj-ea"/>
              <a:ea typeface="+mj-ea"/>
            </a:endParaRPr>
          </a:p>
          <a:p>
            <a:pPr>
              <a:buClrTx/>
              <a:buFont typeface="Wingdings" panose="05000000000000000000" pitchFamily="2" charset="2"/>
              <a:buChar char="l"/>
            </a:pPr>
            <a:r>
              <a:rPr lang="zh-CN" altLang="en-US" sz="2400" dirty="0">
                <a:latin typeface="+mj-ea"/>
                <a:ea typeface="+mj-ea"/>
              </a:rPr>
              <a:t>前馈：输入层接受外界输入</a:t>
            </a:r>
            <a:r>
              <a:rPr lang="en-US" altLang="zh-CN" sz="2400" dirty="0">
                <a:latin typeface="+mj-ea"/>
                <a:ea typeface="+mj-ea"/>
              </a:rPr>
              <a:t>, </a:t>
            </a:r>
            <a:r>
              <a:rPr lang="zh-CN" altLang="en-US" sz="2400" dirty="0">
                <a:latin typeface="+mj-ea"/>
                <a:ea typeface="+mj-ea"/>
              </a:rPr>
              <a:t>隐含层与输出层神经元对信号进行加工</a:t>
            </a:r>
            <a:r>
              <a:rPr lang="en-US" altLang="zh-CN" sz="2400" dirty="0">
                <a:latin typeface="+mj-ea"/>
                <a:ea typeface="+mj-ea"/>
              </a:rPr>
              <a:t>, </a:t>
            </a:r>
            <a:r>
              <a:rPr lang="zh-CN" altLang="en-US" sz="2400" dirty="0">
                <a:latin typeface="+mj-ea"/>
                <a:ea typeface="+mj-ea"/>
              </a:rPr>
              <a:t>最终结果由输出层神经元输出</a:t>
            </a:r>
            <a:endParaRPr lang="en-US" altLang="zh-CN" sz="2400" dirty="0">
              <a:latin typeface="+mj-ea"/>
              <a:ea typeface="+mj-ea"/>
            </a:endParaRPr>
          </a:p>
          <a:p>
            <a:pPr>
              <a:buClrTx/>
              <a:buFont typeface="Wingdings" panose="05000000000000000000" pitchFamily="2" charset="2"/>
              <a:buChar char="l"/>
            </a:pPr>
            <a:r>
              <a:rPr lang="zh-CN" altLang="en-US" sz="2400" dirty="0">
                <a:latin typeface="+mj-ea"/>
                <a:ea typeface="+mj-ea"/>
              </a:rPr>
              <a:t>学习：根据训练数据来调整神经元之间的“连接权”以及每个功能神经元的“阈值”</a:t>
            </a:r>
            <a:endParaRPr lang="en-US" altLang="zh-CN" sz="2400" dirty="0">
              <a:latin typeface="+mj-ea"/>
              <a:ea typeface="+mj-ea"/>
            </a:endParaRPr>
          </a:p>
          <a:p>
            <a:pPr>
              <a:buClrTx/>
              <a:buFont typeface="Wingdings" panose="05000000000000000000" pitchFamily="2" charset="2"/>
              <a:buChar char="l"/>
            </a:pPr>
            <a:r>
              <a:rPr lang="zh-CN" altLang="en-US" sz="2400" dirty="0">
                <a:latin typeface="+mj-ea"/>
                <a:ea typeface="+mj-ea"/>
              </a:rPr>
              <a:t>多层网络：包含隐层的网络</a:t>
            </a:r>
            <a:r>
              <a:rPr lang="en-US" altLang="zh-CN" sz="2400" dirty="0">
                <a:latin typeface="+mj-ea"/>
                <a:ea typeface="+mj-ea"/>
              </a:rPr>
              <a:t> </a:t>
            </a:r>
          </a:p>
          <a:p>
            <a:endParaRPr lang="zh-CN" altLang="en-US" sz="2400" dirty="0">
              <a:latin typeface="+mj-ea"/>
              <a:ea typeface="+mj-ea"/>
            </a:endParaRPr>
          </a:p>
        </p:txBody>
      </p:sp>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0" y="3396697"/>
            <a:ext cx="5825067" cy="3511407"/>
          </a:xfrm>
          <a:prstGeom prst="rect">
            <a:avLst/>
          </a:prstGeom>
        </p:spPr>
      </p:pic>
    </p:spTree>
    <p:extLst>
      <p:ext uri="{BB962C8B-B14F-4D97-AF65-F5344CB8AC3E}">
        <p14:creationId xmlns:p14="http://schemas.microsoft.com/office/powerpoint/2010/main" val="3104143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20202" y="34659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736600" y="164877"/>
            <a:ext cx="10787062" cy="677863"/>
          </a:xfrm>
        </p:spPr>
        <p:txBody>
          <a:bodyPr/>
          <a:lstStyle/>
          <a:p>
            <a:pPr algn="l" eaLnBrk="1" hangingPunct="1"/>
            <a:r>
              <a:rPr lang="zh-CN" altLang="en-US" dirty="0">
                <a:solidFill>
                  <a:schemeClr val="tx1"/>
                </a:solidFill>
              </a:rPr>
              <a:t>误差逆传播算法</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15"/>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03    </a:t>
              </a:r>
              <a:r>
                <a:rPr lang="zh-CN" altLang="en-US" sz="3600" dirty="0">
                  <a:latin typeface="Impact" panose="020B0806030902050204" pitchFamily="34" charset="0"/>
                  <a:ea typeface="微软雅黑" panose="020B0503020204020204" charset="-122"/>
                </a:rPr>
                <a:t>感知机</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72"/>
              <a:ext cx="9049"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04    </a:t>
              </a:r>
              <a:r>
                <a:rPr lang="zh-CN" altLang="en-US" sz="3600" dirty="0">
                  <a:solidFill>
                    <a:schemeClr val="bg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818873927"/>
      </p:ext>
    </p:extLst>
  </p:cSld>
  <p:clrMapOvr>
    <a:masterClrMapping/>
  </p:clrMapOvr>
  <p:transition advTm="8005"/>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7400"/>
            <a:ext cx="10941050" cy="677863"/>
          </a:xfrm>
        </p:spPr>
        <p:txBody>
          <a:bodyPr/>
          <a:lstStyle/>
          <a:p>
            <a:pPr algn="l"/>
            <a:r>
              <a:rPr lang="zh-CN" altLang="en-US" dirty="0">
                <a:solidFill>
                  <a:schemeClr val="tx1"/>
                </a:solidFill>
              </a:rPr>
              <a:t>误差逆传播算法</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90242" y="1449542"/>
                <a:ext cx="11523661" cy="4930775"/>
              </a:xfrm>
            </p:spPr>
            <p:txBody>
              <a:bodyPr>
                <a:normAutofit fontScale="92500"/>
              </a:bodyPr>
              <a:lstStyle/>
              <a:p>
                <a:pPr marL="0" indent="0">
                  <a:buNone/>
                </a:pPr>
                <a:r>
                  <a:rPr lang="zh-CN" altLang="en-US" sz="2400" dirty="0">
                    <a:solidFill>
                      <a:srgbClr val="C00000"/>
                    </a:solidFill>
                  </a:rPr>
                  <a:t>误差逆传播算法</a:t>
                </a:r>
                <a:r>
                  <a:rPr lang="zh-CN" altLang="en-US" sz="2400" dirty="0"/>
                  <a:t>（</a:t>
                </a:r>
                <a:r>
                  <a:rPr lang="en-US" altLang="zh-CN" sz="2400" dirty="0"/>
                  <a:t>Error </a:t>
                </a:r>
                <a:r>
                  <a:rPr lang="en-US" altLang="zh-CN" sz="2400" dirty="0" err="1"/>
                  <a:t>BackPropagation</a:t>
                </a:r>
                <a:r>
                  <a:rPr lang="zh-CN" altLang="en-US" sz="2400" dirty="0"/>
                  <a:t>，简称</a:t>
                </a:r>
                <a:r>
                  <a:rPr lang="en-US" altLang="zh-CN" sz="2400" dirty="0"/>
                  <a:t>BP</a:t>
                </a:r>
                <a:r>
                  <a:rPr lang="zh-CN" altLang="en-US" sz="2400" dirty="0"/>
                  <a:t>）是最成功的训练多层前馈神经网络的学习算法。</a:t>
                </a:r>
                <a:endParaRPr lang="en-US" altLang="zh-CN" sz="2400" dirty="0"/>
              </a:p>
              <a:p>
                <a:pPr marL="0" indent="0">
                  <a:buNone/>
                </a:pPr>
                <a:r>
                  <a:rPr lang="en-US" altLang="zh-CN" sz="2400" dirty="0"/>
                  <a:t> </a:t>
                </a:r>
              </a:p>
              <a:p>
                <a:r>
                  <a:rPr lang="zh-CN" altLang="en-US" sz="2400" dirty="0"/>
                  <a:t>给定训练集</a:t>
                </a:r>
                <a14:m>
                  <m:oMath xmlns:m="http://schemas.openxmlformats.org/officeDocument/2006/math">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d>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zh-CN" altLang="en-US" sz="2400" b="0" i="1" smtClean="0">
                        <a:latin typeface="Cambria Math" panose="02040503050406030204" pitchFamily="18" charset="0"/>
                      </a:rPr>
                      <m:t>𝜖</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𝑑</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zh-CN" altLang="en-US" sz="2400" b="0" i="1" smtClean="0">
                        <a:latin typeface="Cambria Math" panose="02040503050406030204" pitchFamily="18" charset="0"/>
                      </a:rPr>
                      <m:t>𝜖</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𝑙</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𝑚</m:t>
                        </m:r>
                      </m:e>
                    </m:d>
                  </m:oMath>
                </a14:m>
                <a:endParaRPr lang="en-US" altLang="zh-CN" sz="2400" b="0" dirty="0"/>
              </a:p>
              <a:p>
                <a:r>
                  <a:rPr lang="zh-CN" altLang="en-US" sz="2400" dirty="0"/>
                  <a:t>即输入示例由</a:t>
                </a:r>
                <a14:m>
                  <m:oMath xmlns:m="http://schemas.openxmlformats.org/officeDocument/2006/math">
                    <m:r>
                      <a:rPr lang="en-US" altLang="zh-CN" sz="2400" i="1" dirty="0" smtClean="0">
                        <a:latin typeface="Cambria Math" panose="02040503050406030204" pitchFamily="18" charset="0"/>
                      </a:rPr>
                      <m:t>𝑑</m:t>
                    </m:r>
                  </m:oMath>
                </a14:m>
                <a:r>
                  <a:rPr lang="zh-CN" altLang="en-US" sz="2400" dirty="0"/>
                  <a:t>个属性描述</a:t>
                </a:r>
                <a:r>
                  <a:rPr lang="en-US" altLang="zh-CN" sz="2400" dirty="0"/>
                  <a:t>, </a:t>
                </a:r>
                <a:r>
                  <a:rPr lang="zh-CN" altLang="en-US" sz="2400" dirty="0"/>
                  <a:t>输出</a:t>
                </a:r>
                <a14:m>
                  <m:oMath xmlns:m="http://schemas.openxmlformats.org/officeDocument/2006/math">
                    <m:r>
                      <a:rPr lang="en-US" altLang="zh-CN" sz="2400" i="1" dirty="0" smtClean="0">
                        <a:latin typeface="Cambria Math" panose="02040503050406030204" pitchFamily="18" charset="0"/>
                      </a:rPr>
                      <m:t>𝑙</m:t>
                    </m:r>
                  </m:oMath>
                </a14:m>
                <a:r>
                  <a:rPr lang="zh-CN" altLang="en-US" sz="2400" dirty="0"/>
                  <a:t>维实值向量</a:t>
                </a:r>
                <a:r>
                  <a:rPr lang="en-US" altLang="zh-CN" sz="2400" dirty="0"/>
                  <a:t>,</a:t>
                </a:r>
                <a14:m>
                  <m:oMath xmlns:m="http://schemas.openxmlformats.org/officeDocument/2006/math">
                    <m:r>
                      <a:rPr lang="en-US" altLang="zh-CN" sz="2400" i="1" dirty="0" smtClean="0">
                        <a:latin typeface="Cambria Math" panose="02040503050406030204" pitchFamily="18" charset="0"/>
                      </a:rPr>
                      <m:t>𝑞</m:t>
                    </m:r>
                  </m:oMath>
                </a14:m>
                <a:r>
                  <a:rPr lang="zh-CN" altLang="en-US" sz="2400" dirty="0"/>
                  <a:t>个隐层神经元的多层前向前馈网络结构</a:t>
                </a:r>
                <a:endParaRPr lang="en-US" altLang="zh-CN" sz="2400" dirty="0"/>
              </a:p>
              <a:p>
                <a:pPr marL="0" indent="0">
                  <a:buNone/>
                </a:pPr>
                <a:r>
                  <a:rPr lang="en-US" altLang="zh-CN" sz="2400" dirty="0"/>
                  <a:t>	</a:t>
                </a:r>
              </a:p>
              <a:p>
                <a:r>
                  <a:rPr lang="zh-CN" altLang="en-US" sz="2400" dirty="0"/>
                  <a:t>记号：</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𝜃</m:t>
                        </m:r>
                      </m:e>
                      <m:sub>
                        <m:r>
                          <a:rPr lang="en-US" altLang="zh-CN" sz="2400" b="0" i="1" smtClean="0">
                            <a:latin typeface="Cambria Math" panose="02040503050406030204" pitchFamily="18" charset="0"/>
                          </a:rPr>
                          <m:t>𝑗</m:t>
                        </m:r>
                      </m:sub>
                    </m:sSub>
                  </m:oMath>
                </a14:m>
                <a:r>
                  <a:rPr lang="zh-CN" altLang="en-US" sz="2400" dirty="0"/>
                  <a:t>：输出层第</a:t>
                </a:r>
                <a:r>
                  <a:rPr lang="en-US" altLang="zh-CN" sz="2400" dirty="0"/>
                  <a:t>j</a:t>
                </a:r>
                <a:r>
                  <a:rPr lang="zh-CN" altLang="en-US" sz="2400" dirty="0"/>
                  <a:t>个神经元阈值</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𝛾</m:t>
                        </m:r>
                      </m:e>
                      <m:sub>
                        <m:r>
                          <a:rPr lang="en-US" altLang="zh-CN" sz="2400" b="0" i="1" smtClean="0">
                            <a:latin typeface="Cambria Math" panose="02040503050406030204" pitchFamily="18" charset="0"/>
                          </a:rPr>
                          <m:t>h</m:t>
                        </m:r>
                      </m:sub>
                    </m:sSub>
                  </m:oMath>
                </a14:m>
                <a:r>
                  <a:rPr lang="zh-CN" altLang="en-US" sz="2400" dirty="0"/>
                  <a:t>：隐含层第</a:t>
                </a:r>
                <a:r>
                  <a:rPr lang="en-US" altLang="zh-CN" sz="2400" dirty="0"/>
                  <a:t>h</a:t>
                </a:r>
                <a:r>
                  <a:rPr lang="zh-CN" altLang="en-US" sz="2400" dirty="0"/>
                  <a:t>个神经元阈值</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r>
                      <a:rPr lang="en-US" altLang="zh-CN" sz="2400" b="0" i="0" smtClean="0">
                        <a:latin typeface="Cambria Math" panose="02040503050406030204" pitchFamily="18" charset="0"/>
                      </a:rPr>
                      <m:t>:  </m:t>
                    </m:r>
                  </m:oMath>
                </a14:m>
                <a:r>
                  <a:rPr lang="zh-CN" altLang="en-US" sz="2400" dirty="0"/>
                  <a:t>输入层与隐层神经元之间的连接权重</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oMath>
                </a14:m>
                <a:r>
                  <a:rPr lang="zh-CN" altLang="en-US" sz="2400" dirty="0"/>
                  <a:t>：隐层与输出层神经元之间的连接权重</a:t>
                </a:r>
                <a:r>
                  <a:rPr lang="en-US" altLang="zh-CN" sz="2400" dirty="0"/>
                  <a:t>		</a:t>
                </a:r>
                <a:r>
                  <a:rPr lang="en-US" altLang="zh-CN" sz="3600" dirty="0"/>
                  <a:t>		</a:t>
                </a:r>
                <a:endParaRPr lang="zh-CN" altLang="en-US" sz="36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90242" y="1449542"/>
                <a:ext cx="11523661" cy="4930775"/>
              </a:xfrm>
              <a:blipFill>
                <a:blip r:embed="rId2"/>
                <a:stretch>
                  <a:fillRect l="-847" t="-865"/>
                </a:stretch>
              </a:blipFill>
            </p:spPr>
            <p:txBody>
              <a:bodyPr/>
              <a:lstStyle/>
              <a:p>
                <a:r>
                  <a:rPr lang="zh-CN" altLang="en-US">
                    <a:noFill/>
                  </a:rPr>
                  <a:t> </a:t>
                </a:r>
              </a:p>
            </p:txBody>
          </p:sp>
        </mc:Fallback>
      </mc:AlternateContent>
      <p:pic>
        <p:nvPicPr>
          <p:cNvPr id="12" name="内容占位符 4">
            <a:extLst>
              <a:ext uri="{FF2B5EF4-FFF2-40B4-BE49-F238E27FC236}">
                <a16:creationId xmlns:a16="http://schemas.microsoft.com/office/drawing/2014/main" id="{58B941CA-1D8C-1812-62C6-5CDBDBE32732}"/>
              </a:ext>
            </a:extLst>
          </p:cNvPr>
          <p:cNvPicPr>
            <a:picLocks noChangeAspect="1"/>
          </p:cNvPicPr>
          <p:nvPr/>
        </p:nvPicPr>
        <p:blipFill>
          <a:blip r:embed="rId3"/>
          <a:stretch>
            <a:fillRect/>
          </a:stretch>
        </p:blipFill>
        <p:spPr>
          <a:xfrm>
            <a:off x="7077152" y="3613375"/>
            <a:ext cx="4824606" cy="2660425"/>
          </a:xfrm>
          <a:prstGeom prst="rect">
            <a:avLst/>
          </a:prstGeom>
        </p:spPr>
      </p:pic>
    </p:spTree>
    <p:extLst>
      <p:ext uri="{BB962C8B-B14F-4D97-AF65-F5344CB8AC3E}">
        <p14:creationId xmlns:p14="http://schemas.microsoft.com/office/powerpoint/2010/main" val="2760750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200" y="133473"/>
            <a:ext cx="10812462" cy="677863"/>
          </a:xfrm>
        </p:spPr>
        <p:txBody>
          <a:bodyPr/>
          <a:lstStyle/>
          <a:p>
            <a:pPr algn="l"/>
            <a:r>
              <a:rPr lang="zh-CN" altLang="en-US" dirty="0">
                <a:solidFill>
                  <a:schemeClr val="tx1"/>
                </a:solidFill>
              </a:rPr>
              <a:t>误差逆传播算法</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0A48AF1-6183-89FA-3DA4-45549D98B1B5}"/>
                  </a:ext>
                </a:extLst>
              </p:cNvPr>
              <p:cNvSpPr txBox="1"/>
              <p:nvPr/>
            </p:nvSpPr>
            <p:spPr>
              <a:xfrm>
                <a:off x="436880" y="1442720"/>
                <a:ext cx="6482480" cy="461665"/>
              </a:xfrm>
              <a:prstGeom prst="rect">
                <a:avLst/>
              </a:prstGeom>
              <a:noFill/>
            </p:spPr>
            <p:txBody>
              <a:bodyPr wrap="none" rtlCol="0">
                <a:spAutoFit/>
              </a:bodyPr>
              <a:lstStyle/>
              <a:p>
                <a:r>
                  <a:rPr lang="zh-CN" altLang="en-US" sz="2400" dirty="0">
                    <a:latin typeface="+mj-ea"/>
                    <a:ea typeface="+mj-ea"/>
                  </a:rPr>
                  <a:t>对于样例</a:t>
                </a:r>
                <a14:m>
                  <m:oMath xmlns:m="http://schemas.openxmlformats.org/officeDocument/2006/math">
                    <m:r>
                      <a:rPr lang="zh-CN" altLang="en-US" sz="2400" i="1" dirty="0">
                        <a:latin typeface="Cambria Math" panose="02040503050406030204" pitchFamily="18" charset="0"/>
                        <a:ea typeface="+mj-ea"/>
                      </a:rPr>
                      <m:t>（</m:t>
                    </m:r>
                    <m:sSub>
                      <m:sSubPr>
                        <m:ctrlPr>
                          <a:rPr lang="zh-CN" altLang="en-US"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𝑘</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𝑘</m:t>
                        </m:r>
                      </m:sub>
                    </m:sSub>
                    <m:r>
                      <a:rPr lang="zh-CN" altLang="en-US" sz="2400" i="1" dirty="0">
                        <a:latin typeface="Cambria Math" panose="02040503050406030204" pitchFamily="18" charset="0"/>
                        <a:ea typeface="+mj-ea"/>
                      </a:rPr>
                      <m:t>）</m:t>
                    </m:r>
                    <m:r>
                      <a:rPr lang="zh-CN" altLang="en-US" sz="2400" i="1" dirty="0" smtClean="0">
                        <a:latin typeface="Cambria Math" panose="02040503050406030204" pitchFamily="18" charset="0"/>
                        <a:ea typeface="+mj-ea"/>
                      </a:rPr>
                      <m:t>，</m:t>
                    </m:r>
                  </m:oMath>
                </a14:m>
                <a:r>
                  <a:rPr lang="zh-CN" altLang="en-US" sz="2400" dirty="0">
                    <a:latin typeface="+mj-ea"/>
                    <a:ea typeface="+mj-ea"/>
                  </a:rPr>
                  <a:t>假设网络的实际输出为</a:t>
                </a:r>
                <a14:m>
                  <m:oMath xmlns:m="http://schemas.openxmlformats.org/officeDocument/2006/math">
                    <m:sSub>
                      <m:sSubPr>
                        <m:ctrlPr>
                          <a:rPr lang="en-US" altLang="zh-CN" sz="2400" i="1" smtClean="0">
                            <a:latin typeface="Cambria Math" panose="02040503050406030204" pitchFamily="18" charset="0"/>
                            <a:ea typeface="+mj-ea"/>
                          </a:rPr>
                        </m:ctrlPr>
                      </m:sSubPr>
                      <m:e>
                        <m:acc>
                          <m:accPr>
                            <m:chr m:val="̂"/>
                            <m:ctrlPr>
                              <a:rPr lang="en-US" altLang="zh-CN" sz="240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𝑘</m:t>
                        </m:r>
                      </m:sub>
                    </m:sSub>
                  </m:oMath>
                </a14:m>
                <a:endParaRPr lang="zh-CN" altLang="en-US" sz="2400" dirty="0">
                  <a:latin typeface="+mj-ea"/>
                  <a:ea typeface="+mj-ea"/>
                </a:endParaRPr>
              </a:p>
            </p:txBody>
          </p:sp>
        </mc:Choice>
        <mc:Fallback xmlns="">
          <p:sp>
            <p:nvSpPr>
              <p:cNvPr id="8" name="文本框 7">
                <a:extLst>
                  <a:ext uri="{FF2B5EF4-FFF2-40B4-BE49-F238E27FC236}">
                    <a16:creationId xmlns:a16="http://schemas.microsoft.com/office/drawing/2014/main" id="{D0A48AF1-6183-89FA-3DA4-45549D98B1B5}"/>
                  </a:ext>
                </a:extLst>
              </p:cNvPr>
              <p:cNvSpPr txBox="1">
                <a:spLocks noRot="1" noChangeAspect="1" noMove="1" noResize="1" noEditPoints="1" noAdjustHandles="1" noChangeArrowheads="1" noChangeShapeType="1" noTextEdit="1"/>
              </p:cNvSpPr>
              <p:nvPr/>
            </p:nvSpPr>
            <p:spPr>
              <a:xfrm>
                <a:off x="436880" y="1442720"/>
                <a:ext cx="6482480" cy="461665"/>
              </a:xfrm>
              <a:prstGeom prst="rect">
                <a:avLst/>
              </a:prstGeom>
              <a:blipFill>
                <a:blip r:embed="rId2"/>
                <a:stretch>
                  <a:fillRect l="-1505" t="-10667" r="-2634" b="-30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3E615065-54D2-6CCA-BAAD-DFDC14F62CD5}"/>
                  </a:ext>
                </a:extLst>
              </p:cNvPr>
              <p:cNvSpPr txBox="1"/>
              <p:nvPr/>
            </p:nvSpPr>
            <p:spPr>
              <a:xfrm>
                <a:off x="436881" y="1920589"/>
                <a:ext cx="11086782" cy="4898457"/>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2400" dirty="0">
                    <a:solidFill>
                      <a:srgbClr val="C00000"/>
                    </a:solidFill>
                    <a:latin typeface="+mj-ea"/>
                    <a:ea typeface="+mj-ea"/>
                  </a:rPr>
                  <a:t>前向计算</a:t>
                </a:r>
                <a:endParaRPr lang="en-US" altLang="zh-CN" sz="2400" dirty="0">
                  <a:solidFill>
                    <a:srgbClr val="C00000"/>
                  </a:solidFill>
                  <a:latin typeface="+mj-ea"/>
                  <a:ea typeface="+mj-ea"/>
                </a:endParaRPr>
              </a:p>
              <a:p>
                <a:pPr>
                  <a:lnSpc>
                    <a:spcPct val="110000"/>
                  </a:lnSpc>
                </a:pPr>
                <a:r>
                  <a:rPr lang="en-US" altLang="zh-CN" sz="2400" dirty="0">
                    <a:latin typeface="+mj-ea"/>
                    <a:ea typeface="+mj-ea"/>
                  </a:rPr>
                  <a:t>     step1: </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𝑏</m:t>
                        </m:r>
                      </m:e>
                      <m:sub>
                        <m:r>
                          <a:rPr lang="en-US" altLang="zh-CN" sz="2400" b="0" i="1" smtClean="0">
                            <a:latin typeface="Cambria Math" panose="02040503050406030204" pitchFamily="18" charset="0"/>
                            <a:ea typeface="+mj-ea"/>
                          </a:rPr>
                          <m:t>h</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𝑓</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ea typeface="+mj-ea"/>
                              </a:rPr>
                              <m:t>h</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𝛾</m:t>
                            </m:r>
                          </m:e>
                          <m:sub>
                            <m:r>
                              <a:rPr lang="en-US" altLang="zh-CN" sz="2400" b="0" i="1" smtClean="0">
                                <a:latin typeface="Cambria Math" panose="02040503050406030204" pitchFamily="18" charset="0"/>
                                <a:ea typeface="+mj-ea"/>
                              </a:rPr>
                              <m:t>h</m:t>
                            </m:r>
                          </m:sub>
                        </m:sSub>
                      </m:e>
                    </m:d>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ea typeface="+mj-ea"/>
                          </a:rPr>
                          <m:t>h</m:t>
                        </m:r>
                      </m:sub>
                    </m:sSub>
                    <m:r>
                      <a:rPr lang="en-US" altLang="zh-CN" sz="2400" b="0" i="1" smtClean="0">
                        <a:latin typeface="Cambria Math" panose="02040503050406030204" pitchFamily="18" charset="0"/>
                        <a:ea typeface="+mj-ea"/>
                      </a:rPr>
                      <m:t>=</m:t>
                    </m:r>
                    <m:nary>
                      <m:naryPr>
                        <m:chr m:val="∑"/>
                        <m:limLoc m:val="subSup"/>
                        <m:ctrlPr>
                          <a:rPr lang="en-US" altLang="zh-CN" sz="2400" b="0" i="1" smtClean="0">
                            <a:latin typeface="Cambria Math" panose="02040503050406030204" pitchFamily="18" charset="0"/>
                            <a:ea typeface="+mj-ea"/>
                          </a:rPr>
                        </m:ctrlPr>
                      </m:naryPr>
                      <m:sub>
                        <m:r>
                          <m:rPr>
                            <m:brk m:alnAt="25"/>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𝑑</m:t>
                        </m:r>
                      </m:sup>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𝑣</m:t>
                            </m:r>
                          </m:e>
                          <m:sub>
                            <m:r>
                              <a:rPr lang="en-US" altLang="zh-CN" sz="2400" b="0" i="1" smtClean="0">
                                <a:latin typeface="Cambria Math" panose="02040503050406030204" pitchFamily="18" charset="0"/>
                                <a:ea typeface="+mj-ea"/>
                              </a:rPr>
                              <m:t>𝑖h</m:t>
                            </m:r>
                          </m:sub>
                        </m:s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nary>
                  </m:oMath>
                </a14:m>
                <a:endParaRPr lang="en-US" altLang="zh-CN" sz="2400" dirty="0">
                  <a:latin typeface="+mj-ea"/>
                  <a:ea typeface="+mj-ea"/>
                </a:endParaRPr>
              </a:p>
              <a:p>
                <a:pPr>
                  <a:lnSpc>
                    <a:spcPct val="110000"/>
                  </a:lnSpc>
                </a:pPr>
                <a:r>
                  <a:rPr lang="en-US" altLang="zh-CN" sz="2400" dirty="0">
                    <a:latin typeface="+mj-ea"/>
                    <a:ea typeface="+mj-ea"/>
                  </a:rPr>
                  <a:t>     step2: </a:t>
                </a:r>
                <a14:m>
                  <m:oMath xmlns:m="http://schemas.openxmlformats.org/officeDocument/2006/math">
                    <m:sSubSup>
                      <m:sSubSupPr>
                        <m:ctrlPr>
                          <a:rPr lang="en-US" altLang="zh-CN" sz="2400" i="1" smtClean="0">
                            <a:latin typeface="Cambria Math" panose="02040503050406030204" pitchFamily="18" charset="0"/>
                            <a:ea typeface="+mj-ea"/>
                          </a:rPr>
                        </m:ctrlPr>
                      </m:sSubSupPr>
                      <m:e>
                        <m:acc>
                          <m:accPr>
                            <m:chr m:val="̂"/>
                            <m:ctrlPr>
                              <a:rPr lang="en-US" altLang="zh-CN" sz="240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𝑗</m:t>
                        </m:r>
                      </m:sub>
                      <m:sup>
                        <m:r>
                          <a:rPr lang="en-US" altLang="zh-CN" sz="2400" b="0" i="1" smtClean="0">
                            <a:latin typeface="Cambria Math" panose="02040503050406030204" pitchFamily="18" charset="0"/>
                            <a:ea typeface="+mj-ea"/>
                          </a:rPr>
                          <m:t>𝑘</m:t>
                        </m:r>
                      </m:sup>
                    </m:sSub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𝑓</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zh-CN" altLang="en-US" sz="2400" i="1">
                                <a:latin typeface="Cambria Math" panose="02040503050406030204" pitchFamily="18" charset="0"/>
                              </a:rPr>
                              <m:t>𝛽</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𝜃</m:t>
                            </m:r>
                          </m:e>
                          <m:sub>
                            <m:r>
                              <a:rPr lang="en-US" altLang="zh-CN" sz="2400" b="0" i="1" smtClean="0">
                                <a:latin typeface="Cambria Math" panose="02040503050406030204" pitchFamily="18" charset="0"/>
                                <a:ea typeface="+mj-ea"/>
                              </a:rPr>
                              <m:t>𝑗</m:t>
                            </m:r>
                          </m:sub>
                        </m:sSub>
                      </m:e>
                    </m:d>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i="1">
                            <a:latin typeface="Cambria Math" panose="02040503050406030204" pitchFamily="18" charset="0"/>
                          </a:rPr>
                          <m:t>𝛽</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m:t>
                    </m:r>
                    <m:nary>
                      <m:naryPr>
                        <m:chr m:val="∑"/>
                        <m:limLoc m:val="subSup"/>
                        <m:ctrlPr>
                          <a:rPr lang="en-US" altLang="zh-CN" sz="2400" b="0" i="1" smtClean="0">
                            <a:latin typeface="Cambria Math" panose="02040503050406030204" pitchFamily="18" charset="0"/>
                            <a:ea typeface="+mj-ea"/>
                          </a:rPr>
                        </m:ctrlPr>
                      </m:naryPr>
                      <m:sub>
                        <m:r>
                          <m:rPr>
                            <m:brk m:alnAt="1"/>
                          </m:rPr>
                          <a:rPr lang="en-US" altLang="zh-CN" sz="2400" b="0" i="1" smtClean="0">
                            <a:latin typeface="Cambria Math" panose="02040503050406030204" pitchFamily="18" charset="0"/>
                            <a:ea typeface="+mj-ea"/>
                          </a:rPr>
                          <m:t>h</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𝑞</m:t>
                        </m:r>
                      </m:sup>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𝑤</m:t>
                            </m:r>
                          </m:e>
                          <m:sub>
                            <m:r>
                              <a:rPr lang="en-US" altLang="zh-CN" sz="2400" b="0" i="1" smtClean="0">
                                <a:latin typeface="Cambria Math" panose="02040503050406030204" pitchFamily="18" charset="0"/>
                                <a:ea typeface="+mj-ea"/>
                              </a:rPr>
                              <m:t>h𝑗</m:t>
                            </m:r>
                          </m:sub>
                        </m:s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𝑏</m:t>
                            </m:r>
                          </m:e>
                          <m:sub>
                            <m:r>
                              <a:rPr lang="en-US" altLang="zh-CN" sz="2400" b="0" i="1" smtClean="0">
                                <a:latin typeface="Cambria Math" panose="02040503050406030204" pitchFamily="18" charset="0"/>
                                <a:ea typeface="+mj-ea"/>
                              </a:rPr>
                              <m:t>h</m:t>
                            </m:r>
                          </m:sub>
                        </m:sSub>
                      </m:e>
                    </m:nary>
                  </m:oMath>
                </a14:m>
                <a:r>
                  <a:rPr lang="en-US" altLang="zh-CN" sz="2400" dirty="0">
                    <a:latin typeface="+mj-ea"/>
                    <a:ea typeface="+mj-ea"/>
                  </a:rPr>
                  <a:t>  </a:t>
                </a:r>
                <a:r>
                  <a:rPr lang="zh-CN" altLang="en-US" sz="2400" dirty="0">
                    <a:solidFill>
                      <a:srgbClr val="FF0000"/>
                    </a:solidFill>
                    <a:latin typeface="+mj-ea"/>
                    <a:ea typeface="+mj-ea"/>
                  </a:rPr>
                  <a:t>①</a:t>
                </a:r>
                <a:endParaRPr lang="en-US" altLang="zh-CN" sz="2400" dirty="0">
                  <a:solidFill>
                    <a:srgbClr val="FF0000"/>
                  </a:solidFill>
                  <a:latin typeface="+mj-ea"/>
                  <a:ea typeface="+mj-ea"/>
                </a:endParaRPr>
              </a:p>
              <a:p>
                <a:pPr>
                  <a:lnSpc>
                    <a:spcPct val="110000"/>
                  </a:lnSpc>
                </a:pPr>
                <a:r>
                  <a:rPr lang="en-US" altLang="zh-CN" sz="2400" dirty="0">
                    <a:latin typeface="+mj-ea"/>
                    <a:ea typeface="+mj-ea"/>
                  </a:rPr>
                  <a:t>     step3: </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𝐸</m:t>
                        </m:r>
                      </m:e>
                      <m:sub>
                        <m:r>
                          <a:rPr lang="en-US" altLang="zh-CN" sz="2400" b="0" i="1" smtClean="0">
                            <a:latin typeface="Cambria Math" panose="02040503050406030204" pitchFamily="18" charset="0"/>
                            <a:ea typeface="+mj-ea"/>
                          </a:rPr>
                          <m:t>𝑘</m:t>
                        </m:r>
                      </m:sub>
                    </m:sSub>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nary>
                      <m:naryPr>
                        <m:chr m:val="∑"/>
                        <m:limLoc m:val="subSup"/>
                        <m:ctrlPr>
                          <a:rPr lang="en-US" altLang="zh-CN" sz="2400" b="0" i="1" smtClean="0">
                            <a:latin typeface="Cambria Math" panose="02040503050406030204" pitchFamily="18" charset="0"/>
                            <a:ea typeface="+mj-ea"/>
                          </a:rPr>
                        </m:ctrlPr>
                      </m:naryPr>
                      <m:sub>
                        <m:r>
                          <m:rPr>
                            <m:brk m:alnAt="25"/>
                          </m:rPr>
                          <a:rPr lang="en-US" altLang="zh-CN" sz="2400" b="0" i="1" smtClean="0">
                            <a:latin typeface="Cambria Math" panose="02040503050406030204" pitchFamily="18" charset="0"/>
                            <a:ea typeface="+mj-ea"/>
                          </a:rPr>
                          <m:t>𝑗</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𝑙</m:t>
                        </m:r>
                      </m:sup>
                      <m:e>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m:t>
                            </m:r>
                            <m:sSubSup>
                              <m:sSubSupPr>
                                <m:ctrlPr>
                                  <a:rPr lang="en-US" altLang="zh-CN" sz="2400" b="0" i="1" smtClean="0">
                                    <a:latin typeface="Cambria Math" panose="02040503050406030204" pitchFamily="18" charset="0"/>
                                    <a:ea typeface="+mj-ea"/>
                                  </a:rPr>
                                </m:ctrlPr>
                              </m:sSubSupPr>
                              <m:e>
                                <m:acc>
                                  <m:accPr>
                                    <m:chr m:val="̂"/>
                                    <m:ctrlPr>
                                      <a:rPr lang="en-US" altLang="zh-CN" sz="2400" b="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𝑗</m:t>
                                </m:r>
                              </m:sub>
                              <m:sup>
                                <m:r>
                                  <a:rPr lang="en-US" altLang="zh-CN" sz="2400" b="0" i="1" smtClean="0">
                                    <a:latin typeface="Cambria Math" panose="02040503050406030204" pitchFamily="18" charset="0"/>
                                    <a:ea typeface="+mj-ea"/>
                                  </a:rPr>
                                  <m:t>𝑘</m:t>
                                </m:r>
                              </m:sup>
                            </m:sSubSup>
                            <m:r>
                              <a:rPr lang="en-US" altLang="zh-CN" sz="2400" b="0" i="1" smtClean="0">
                                <a:latin typeface="Cambria Math" panose="02040503050406030204" pitchFamily="18" charset="0"/>
                                <a:ea typeface="+mj-ea"/>
                              </a:rPr>
                              <m:t>−</m:t>
                            </m:r>
                            <m:sSubSup>
                              <m:sSubSupPr>
                                <m:ctrlPr>
                                  <a:rPr lang="en-US" altLang="zh-CN" sz="2400" b="0" i="1" smtClean="0">
                                    <a:latin typeface="Cambria Math" panose="02040503050406030204" pitchFamily="18" charset="0"/>
                                    <a:ea typeface="+mj-ea"/>
                                  </a:rPr>
                                </m:ctrlPr>
                              </m:sSubSup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𝑗</m:t>
                                </m:r>
                              </m:sub>
                              <m:sup>
                                <m:r>
                                  <a:rPr lang="en-US" altLang="zh-CN" sz="2400" b="0" i="1" smtClean="0">
                                    <a:latin typeface="Cambria Math" panose="02040503050406030204" pitchFamily="18" charset="0"/>
                                    <a:ea typeface="+mj-ea"/>
                                  </a:rPr>
                                  <m:t>𝑘</m:t>
                                </m:r>
                              </m:sup>
                            </m:sSubSup>
                            <m:r>
                              <a:rPr lang="en-US" altLang="zh-CN" sz="2400" b="0" i="1" smtClean="0">
                                <a:latin typeface="Cambria Math" panose="02040503050406030204" pitchFamily="18" charset="0"/>
                                <a:ea typeface="+mj-ea"/>
                              </a:rPr>
                              <m:t>)</m:t>
                            </m:r>
                          </m:e>
                          <m:sup>
                            <m:r>
                              <a:rPr lang="en-US" altLang="zh-CN" sz="2400" b="0" i="1" smtClean="0">
                                <a:latin typeface="Cambria Math" panose="02040503050406030204" pitchFamily="18" charset="0"/>
                                <a:ea typeface="+mj-ea"/>
                              </a:rPr>
                              <m:t>2</m:t>
                            </m:r>
                          </m:sup>
                        </m:sSup>
                      </m:e>
                    </m:nary>
                  </m:oMath>
                </a14:m>
                <a:endParaRPr lang="en-US" altLang="zh-CN" sz="2400" dirty="0">
                  <a:latin typeface="+mj-ea"/>
                  <a:ea typeface="+mj-ea"/>
                </a:endParaRPr>
              </a:p>
              <a:p>
                <a:pPr marL="285750" indent="-285750">
                  <a:lnSpc>
                    <a:spcPct val="110000"/>
                  </a:lnSpc>
                  <a:buFont typeface="Arial" panose="020B0604020202020204" pitchFamily="34" charset="0"/>
                  <a:buChar char="•"/>
                </a:pPr>
                <a:r>
                  <a:rPr lang="zh-CN" altLang="en-US" sz="2400" dirty="0">
                    <a:solidFill>
                      <a:srgbClr val="C00000"/>
                    </a:solidFill>
                    <a:latin typeface="+mj-ea"/>
                    <a:ea typeface="+mj-ea"/>
                  </a:rPr>
                  <a:t>参数数目</a:t>
                </a:r>
                <a:endParaRPr lang="en-US" altLang="zh-CN" sz="2400" dirty="0">
                  <a:solidFill>
                    <a:srgbClr val="C00000"/>
                  </a:solidFill>
                  <a:latin typeface="+mj-ea"/>
                  <a:ea typeface="+mj-ea"/>
                </a:endParaRPr>
              </a:p>
              <a:p>
                <a:pPr>
                  <a:lnSpc>
                    <a:spcPct val="110000"/>
                  </a:lnSpc>
                </a:pPr>
                <a:r>
                  <a:rPr lang="en-US" altLang="zh-CN" sz="2400" dirty="0">
                    <a:latin typeface="+mj-ea"/>
                    <a:ea typeface="+mj-ea"/>
                  </a:rPr>
                  <a:t>     </a:t>
                </a:r>
                <a:r>
                  <a:rPr lang="zh-CN" altLang="en-US" sz="2400" dirty="0">
                    <a:latin typeface="+mj-ea"/>
                    <a:ea typeface="+mj-ea"/>
                  </a:rPr>
                  <a:t>权重：</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𝑣</m:t>
                        </m:r>
                      </m:e>
                      <m:sub>
                        <m:r>
                          <a:rPr lang="en-US" altLang="zh-CN" sz="2400" b="0" i="1" smtClean="0">
                            <a:latin typeface="Cambria Math" panose="02040503050406030204" pitchFamily="18" charset="0"/>
                            <a:ea typeface="+mj-ea"/>
                          </a:rPr>
                          <m:t>𝑖h</m:t>
                        </m:r>
                      </m:sub>
                    </m:sSub>
                    <m:r>
                      <a:rPr lang="en-US" altLang="zh-CN" sz="2400" b="0" i="1" smtClean="0">
                        <a:latin typeface="Cambria Math" panose="02040503050406030204" pitchFamily="18" charset="0"/>
                        <a:ea typeface="+mj-ea"/>
                      </a:rPr>
                      <m:t>,</m:t>
                    </m:r>
                  </m:oMath>
                </a14:m>
                <a:r>
                  <a:rPr lang="en-US" altLang="zh-CN" sz="2400" b="0" dirty="0">
                    <a:latin typeface="+mj-ea"/>
                    <a:ea typeface="+mj-ea"/>
                  </a:rPr>
                  <a:t> </a:t>
                </a:r>
                <a14:m>
                  <m:oMath xmlns:m="http://schemas.openxmlformats.org/officeDocument/2006/math">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𝑤</m:t>
                        </m:r>
                      </m:e>
                      <m:sub>
                        <m:r>
                          <a:rPr lang="en-US" altLang="zh-CN" sz="2400" b="0" i="1" smtClean="0">
                            <a:latin typeface="Cambria Math" panose="02040503050406030204" pitchFamily="18" charset="0"/>
                            <a:ea typeface="+mj-ea"/>
                          </a:rPr>
                          <m:t>h𝑗</m:t>
                        </m:r>
                      </m:sub>
                    </m:sSub>
                    <m:r>
                      <a:rPr lang="zh-CN" altLang="en-US" sz="2400" i="1">
                        <a:latin typeface="Cambria Math" panose="02040503050406030204" pitchFamily="18" charset="0"/>
                        <a:ea typeface="+mj-ea"/>
                      </a:rPr>
                      <m:t>；</m:t>
                    </m:r>
                  </m:oMath>
                </a14:m>
                <a:r>
                  <a:rPr lang="zh-CN" altLang="en-US" sz="2400" dirty="0">
                    <a:latin typeface="+mj-ea"/>
                    <a:ea typeface="+mj-ea"/>
                  </a:rPr>
                  <a:t>阈值：</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𝜃</m:t>
                        </m:r>
                      </m:e>
                      <m:sub>
                        <m:r>
                          <a:rPr lang="en-US" altLang="zh-CN" sz="2400" i="1">
                            <a:latin typeface="Cambria Math" panose="02040503050406030204" pitchFamily="18" charset="0"/>
                            <a:ea typeface="+mj-ea"/>
                          </a:rPr>
                          <m:t>𝑗</m:t>
                        </m:r>
                      </m:sub>
                    </m:sSub>
                    <m:r>
                      <a:rPr lang="en-US" altLang="zh-CN" sz="2400" b="0" i="0"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𝛾</m:t>
                        </m:r>
                      </m:e>
                      <m:sub>
                        <m:r>
                          <a:rPr lang="en-US" altLang="zh-CN" sz="2400" i="1">
                            <a:latin typeface="Cambria Math" panose="02040503050406030204" pitchFamily="18" charset="0"/>
                            <a:ea typeface="+mj-ea"/>
                          </a:rPr>
                          <m:t>h</m:t>
                        </m:r>
                      </m:sub>
                    </m:sSub>
                  </m:oMath>
                </a14:m>
                <a:r>
                  <a:rPr lang="zh-CN" altLang="en-US" sz="2400" dirty="0">
                    <a:latin typeface="+mj-ea"/>
                    <a:ea typeface="+mj-ea"/>
                  </a:rPr>
                  <a:t>，</a:t>
                </a:r>
                <a14:m>
                  <m:oMath xmlns:m="http://schemas.openxmlformats.org/officeDocument/2006/math">
                    <m:d>
                      <m:dPr>
                        <m:ctrlPr>
                          <a:rPr lang="en-US" altLang="zh-CN" sz="2400" i="1" dirty="0" smtClean="0">
                            <a:latin typeface="Cambria Math" panose="02040503050406030204" pitchFamily="18" charset="0"/>
                            <a:ea typeface="+mj-ea"/>
                          </a:rPr>
                        </m:ctrlPr>
                      </m:dPr>
                      <m:e>
                        <m:r>
                          <a:rPr lang="en-US" altLang="zh-CN" sz="2400" b="0" i="1" dirty="0" smtClean="0">
                            <a:latin typeface="Cambria Math" panose="02040503050406030204" pitchFamily="18" charset="0"/>
                            <a:ea typeface="+mj-ea"/>
                          </a:rPr>
                          <m:t>𝑖</m:t>
                        </m:r>
                        <m:r>
                          <a:rPr lang="zh-CN" altLang="en-US" sz="2400" b="0" i="1" dirty="0" smtClean="0">
                            <a:latin typeface="Cambria Math" panose="02040503050406030204" pitchFamily="18" charset="0"/>
                            <a:ea typeface="+mj-ea"/>
                          </a:rPr>
                          <m:t>𝜖</m:t>
                        </m:r>
                        <m:d>
                          <m:dPr>
                            <m:ctrlPr>
                              <a:rPr lang="en-US" altLang="zh-CN" sz="2400" b="0" i="1" dirty="0" smtClean="0">
                                <a:latin typeface="Cambria Math" panose="02040503050406030204" pitchFamily="18" charset="0"/>
                                <a:ea typeface="+mj-ea"/>
                              </a:rPr>
                            </m:ctrlPr>
                          </m:dPr>
                          <m:e>
                            <m:r>
                              <a:rPr lang="en-US" altLang="zh-CN" sz="2400" b="0" i="1" dirty="0" smtClean="0">
                                <a:latin typeface="Cambria Math" panose="02040503050406030204" pitchFamily="18" charset="0"/>
                                <a:ea typeface="+mj-ea"/>
                              </a:rPr>
                              <m:t>1,</m:t>
                            </m:r>
                            <m:r>
                              <a:rPr lang="en-US" altLang="zh-CN" sz="2400" b="0" i="1" dirty="0" smtClean="0">
                                <a:latin typeface="Cambria Math" panose="02040503050406030204" pitchFamily="18" charset="0"/>
                                <a:ea typeface="+mj-ea"/>
                              </a:rPr>
                              <m:t>𝑑</m:t>
                            </m:r>
                          </m:e>
                        </m:d>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h</m:t>
                        </m:r>
                        <m:r>
                          <a:rPr lang="zh-CN" altLang="en-US" sz="2400" b="0" i="1" dirty="0" smtClean="0">
                            <a:latin typeface="Cambria Math" panose="02040503050406030204" pitchFamily="18" charset="0"/>
                            <a:ea typeface="+mj-ea"/>
                          </a:rPr>
                          <m:t>𝜖</m:t>
                        </m:r>
                        <m:d>
                          <m:dPr>
                            <m:ctrlPr>
                              <a:rPr lang="en-US" altLang="zh-CN" sz="2400" b="0" i="1" dirty="0" smtClean="0">
                                <a:latin typeface="Cambria Math" panose="02040503050406030204" pitchFamily="18" charset="0"/>
                                <a:ea typeface="+mj-ea"/>
                              </a:rPr>
                            </m:ctrlPr>
                          </m:dPr>
                          <m:e>
                            <m:r>
                              <a:rPr lang="en-US" altLang="zh-CN" sz="2400" b="0" i="1" dirty="0" smtClean="0">
                                <a:latin typeface="Cambria Math" panose="02040503050406030204" pitchFamily="18" charset="0"/>
                                <a:ea typeface="+mj-ea"/>
                              </a:rPr>
                              <m:t>1,</m:t>
                            </m:r>
                            <m:r>
                              <a:rPr lang="en-US" altLang="zh-CN" sz="2400" b="0" i="1" dirty="0" smtClean="0">
                                <a:latin typeface="Cambria Math" panose="02040503050406030204" pitchFamily="18" charset="0"/>
                                <a:ea typeface="+mj-ea"/>
                              </a:rPr>
                              <m:t>𝑞</m:t>
                            </m:r>
                          </m:e>
                        </m:d>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𝑗</m:t>
                        </m:r>
                        <m:r>
                          <a:rPr lang="zh-CN" altLang="en-US" sz="2400" b="0" i="1" dirty="0" smtClean="0">
                            <a:latin typeface="Cambria Math" panose="02040503050406030204" pitchFamily="18" charset="0"/>
                            <a:ea typeface="+mj-ea"/>
                          </a:rPr>
                          <m:t>𝜖</m:t>
                        </m:r>
                        <m:r>
                          <a:rPr lang="en-US" altLang="zh-CN" sz="2400" b="0" i="1" dirty="0" smtClean="0">
                            <a:latin typeface="Cambria Math" panose="02040503050406030204" pitchFamily="18" charset="0"/>
                            <a:ea typeface="+mj-ea"/>
                          </a:rPr>
                          <m:t>(1,</m:t>
                        </m:r>
                        <m:r>
                          <a:rPr lang="en-US" altLang="zh-CN" sz="2400" b="0" i="1" dirty="0" smtClean="0">
                            <a:latin typeface="Cambria Math" panose="02040503050406030204" pitchFamily="18" charset="0"/>
                            <a:ea typeface="+mj-ea"/>
                          </a:rPr>
                          <m:t>𝑙</m:t>
                        </m:r>
                        <m:r>
                          <a:rPr lang="en-US" altLang="zh-CN" sz="2400" b="0" i="1" dirty="0" smtClean="0">
                            <a:latin typeface="Cambria Math" panose="02040503050406030204" pitchFamily="18" charset="0"/>
                            <a:ea typeface="+mj-ea"/>
                          </a:rPr>
                          <m:t>)</m:t>
                        </m:r>
                      </m:e>
                    </m:d>
                  </m:oMath>
                </a14:m>
                <a:endParaRPr lang="en-US" altLang="zh-CN" sz="2400" dirty="0">
                  <a:latin typeface="+mj-ea"/>
                  <a:ea typeface="+mj-ea"/>
                </a:endParaRPr>
              </a:p>
              <a:p>
                <a:pPr>
                  <a:lnSpc>
                    <a:spcPct val="110000"/>
                  </a:lnSpc>
                </a:pPr>
                <a:r>
                  <a:rPr lang="en-US" altLang="zh-CN" sz="2400" dirty="0">
                    <a:latin typeface="+mj-ea"/>
                    <a:ea typeface="+mj-ea"/>
                  </a:rPr>
                  <a:t>     </a:t>
                </a:r>
                <a:r>
                  <a:rPr lang="zh-CN" altLang="en-US" sz="2400" dirty="0">
                    <a:latin typeface="+mj-ea"/>
                    <a:ea typeface="+mj-ea"/>
                  </a:rPr>
                  <a:t>因此网络中需要</a:t>
                </a:r>
                <a14:m>
                  <m:oMath xmlns:m="http://schemas.openxmlformats.org/officeDocument/2006/math">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𝑑</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𝑙</m:t>
                        </m:r>
                        <m:r>
                          <a:rPr lang="en-US" altLang="zh-CN" sz="2400" b="0" i="1" smtClean="0">
                            <a:latin typeface="Cambria Math" panose="02040503050406030204" pitchFamily="18" charset="0"/>
                            <a:ea typeface="+mj-ea"/>
                          </a:rPr>
                          <m:t>+1</m:t>
                        </m:r>
                      </m:e>
                    </m:d>
                    <m:r>
                      <a:rPr lang="en-US" altLang="zh-CN" sz="2400" b="0" i="1" smtClean="0">
                        <a:latin typeface="Cambria Math" panose="02040503050406030204" pitchFamily="18" charset="0"/>
                        <a:ea typeface="+mj-ea"/>
                      </a:rPr>
                      <m:t>𝑞</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𝑙</m:t>
                    </m:r>
                  </m:oMath>
                </a14:m>
                <a:r>
                  <a:rPr lang="zh-CN" altLang="en-US" sz="2400" dirty="0">
                    <a:latin typeface="+mj-ea"/>
                    <a:ea typeface="+mj-ea"/>
                  </a:rPr>
                  <a:t>个参数需要优化</a:t>
                </a:r>
                <a:endParaRPr lang="en-US" altLang="zh-CN" sz="2400" dirty="0">
                  <a:latin typeface="+mj-ea"/>
                  <a:ea typeface="+mj-ea"/>
                </a:endParaRPr>
              </a:p>
              <a:p>
                <a:pPr marL="285750" indent="-285750">
                  <a:lnSpc>
                    <a:spcPct val="110000"/>
                  </a:lnSpc>
                  <a:buFont typeface="Arial" panose="020B0604020202020204" pitchFamily="34" charset="0"/>
                  <a:buChar char="•"/>
                </a:pPr>
                <a:r>
                  <a:rPr lang="zh-CN" altLang="en-US" sz="2400" dirty="0">
                    <a:solidFill>
                      <a:srgbClr val="C00000"/>
                    </a:solidFill>
                    <a:latin typeface="+mj-ea"/>
                    <a:ea typeface="+mj-ea"/>
                  </a:rPr>
                  <a:t>参数优化</a:t>
                </a:r>
                <a:endParaRPr lang="en-US" altLang="zh-CN" sz="2400" dirty="0">
                  <a:solidFill>
                    <a:srgbClr val="C00000"/>
                  </a:solidFill>
                  <a:latin typeface="+mj-ea"/>
                  <a:ea typeface="+mj-ea"/>
                </a:endParaRPr>
              </a:p>
              <a:p>
                <a:pPr>
                  <a:lnSpc>
                    <a:spcPct val="110000"/>
                  </a:lnSpc>
                </a:pPr>
                <a:r>
                  <a:rPr lang="en-US" altLang="zh-CN" sz="2400" dirty="0">
                    <a:latin typeface="+mj-ea"/>
                    <a:ea typeface="+mj-ea"/>
                  </a:rPr>
                  <a:t>     BP</a:t>
                </a:r>
                <a:r>
                  <a:rPr lang="zh-CN" altLang="en-US" sz="2400" dirty="0">
                    <a:latin typeface="+mj-ea"/>
                    <a:ea typeface="+mj-ea"/>
                  </a:rPr>
                  <a:t>是一个迭代学习算法</a:t>
                </a:r>
                <a:r>
                  <a:rPr lang="en-US" altLang="zh-CN" sz="2400" dirty="0">
                    <a:latin typeface="+mj-ea"/>
                    <a:ea typeface="+mj-ea"/>
                  </a:rPr>
                  <a:t>, </a:t>
                </a:r>
                <a:r>
                  <a:rPr lang="zh-CN" altLang="en-US" sz="2400" dirty="0">
                    <a:latin typeface="+mj-ea"/>
                    <a:ea typeface="+mj-ea"/>
                  </a:rPr>
                  <a:t>在迭代的每一轮中采用广义的感知机学习规则对参数进行更新估计</a:t>
                </a:r>
                <a:r>
                  <a:rPr lang="en-US" altLang="zh-CN" sz="2400" dirty="0">
                    <a:latin typeface="+mj-ea"/>
                    <a:ea typeface="+mj-ea"/>
                  </a:rPr>
                  <a:t>, </a:t>
                </a:r>
                <a:r>
                  <a:rPr lang="zh-CN" altLang="en-US" sz="2400" dirty="0">
                    <a:latin typeface="+mj-ea"/>
                    <a:ea typeface="+mj-ea"/>
                  </a:rPr>
                  <a:t>任意的参数</a:t>
                </a:r>
                <a:r>
                  <a:rPr lang="en-US" altLang="zh-CN" sz="2400" dirty="0">
                    <a:latin typeface="+mj-ea"/>
                    <a:ea typeface="+mj-ea"/>
                  </a:rPr>
                  <a:t>v</a:t>
                </a:r>
                <a:r>
                  <a:rPr lang="zh-CN" altLang="en-US" sz="2400" dirty="0">
                    <a:latin typeface="+mj-ea"/>
                    <a:ea typeface="+mj-ea"/>
                  </a:rPr>
                  <a:t>的更新估计式为</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𝑣</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𝑣</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𝑣</m:t>
                      </m:r>
                    </m:oMath>
                  </m:oMathPara>
                </a14:m>
                <a:endParaRPr lang="en-US" altLang="zh-CN" sz="2400" dirty="0">
                  <a:latin typeface="+mj-ea"/>
                  <a:ea typeface="+mj-ea"/>
                </a:endParaRPr>
              </a:p>
            </p:txBody>
          </p:sp>
        </mc:Choice>
        <mc:Fallback>
          <p:sp>
            <p:nvSpPr>
              <p:cNvPr id="9" name="文本框 8">
                <a:extLst>
                  <a:ext uri="{FF2B5EF4-FFF2-40B4-BE49-F238E27FC236}">
                    <a16:creationId xmlns:a16="http://schemas.microsoft.com/office/drawing/2014/main" id="{3E615065-54D2-6CCA-BAAD-DFDC14F62CD5}"/>
                  </a:ext>
                </a:extLst>
              </p:cNvPr>
              <p:cNvSpPr txBox="1">
                <a:spLocks noRot="1" noChangeAspect="1" noMove="1" noResize="1" noEditPoints="1" noAdjustHandles="1" noChangeArrowheads="1" noChangeShapeType="1" noTextEdit="1"/>
              </p:cNvSpPr>
              <p:nvPr/>
            </p:nvSpPr>
            <p:spPr>
              <a:xfrm>
                <a:off x="436881" y="1920589"/>
                <a:ext cx="11086782" cy="4898457"/>
              </a:xfrm>
              <a:prstGeom prst="rect">
                <a:avLst/>
              </a:prstGeom>
              <a:blipFill>
                <a:blip r:embed="rId3"/>
                <a:stretch>
                  <a:fillRect l="-880" t="-74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03D2E78-1C67-4C9F-8C55-ED0FE2CE40F9}"/>
              </a:ext>
            </a:extLst>
          </p:cNvPr>
          <p:cNvPicPr>
            <a:picLocks noChangeAspect="1"/>
          </p:cNvPicPr>
          <p:nvPr/>
        </p:nvPicPr>
        <p:blipFill>
          <a:blip r:embed="rId4"/>
          <a:stretch>
            <a:fillRect/>
          </a:stretch>
        </p:blipFill>
        <p:spPr>
          <a:xfrm>
            <a:off x="6919359" y="1295487"/>
            <a:ext cx="5103267" cy="2813049"/>
          </a:xfrm>
          <a:prstGeom prst="rect">
            <a:avLst/>
          </a:prstGeom>
        </p:spPr>
      </p:pic>
    </p:spTree>
    <p:extLst>
      <p:ext uri="{BB962C8B-B14F-4D97-AF65-F5344CB8AC3E}">
        <p14:creationId xmlns:p14="http://schemas.microsoft.com/office/powerpoint/2010/main" val="319550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  </a:t>
            </a:r>
            <a:r>
              <a:rPr lang="zh-CN" altLang="en-US" dirty="0"/>
              <a:t>神经网络发展史</a:t>
            </a:r>
          </a:p>
        </p:txBody>
      </p:sp>
      <p:sp>
        <p:nvSpPr>
          <p:cNvPr id="3" name="文本占位符 2"/>
          <p:cNvSpPr>
            <a:spLocks noGrp="1"/>
          </p:cNvSpPr>
          <p:nvPr>
            <p:ph type="body" sz="quarter" idx="13"/>
          </p:nvPr>
        </p:nvSpPr>
        <p:spPr>
          <a:xfrm>
            <a:off x="347133" y="1263313"/>
            <a:ext cx="11506200" cy="457200"/>
          </a:xfrm>
        </p:spPr>
        <p:txBody>
          <a:bodyPr>
            <a:normAutofit fontScale="92500" lnSpcReduction="10000"/>
          </a:bodyPr>
          <a:lstStyle/>
          <a:p>
            <a:r>
              <a:rPr lang="zh-CN" altLang="en-US" sz="2800" dirty="0">
                <a:latin typeface="+mj-ea"/>
                <a:ea typeface="+mj-ea"/>
              </a:rPr>
              <a:t>第二阶段</a:t>
            </a:r>
          </a:p>
        </p:txBody>
      </p:sp>
      <p:sp>
        <p:nvSpPr>
          <p:cNvPr id="4" name="内容占位符 3"/>
          <p:cNvSpPr>
            <a:spLocks noGrp="1"/>
          </p:cNvSpPr>
          <p:nvPr>
            <p:ph sz="quarter" idx="14"/>
          </p:nvPr>
        </p:nvSpPr>
        <p:spPr>
          <a:xfrm>
            <a:off x="347133" y="1809289"/>
            <a:ext cx="11506200" cy="4343400"/>
          </a:xfrm>
        </p:spPr>
        <p:txBody>
          <a:bodyPr>
            <a:normAutofit fontScale="92500" lnSpcReduction="10000"/>
          </a:bodyPr>
          <a:lstStyle/>
          <a:p>
            <a:pPr marL="342900" indent="-342900">
              <a:buClrTx/>
              <a:buFont typeface="Wingdings" panose="05000000000000000000" pitchFamily="2" charset="2"/>
              <a:buChar char="l"/>
            </a:pPr>
            <a:r>
              <a:rPr lang="en-US" altLang="zh-CN" sz="2400" dirty="0">
                <a:latin typeface="+mj-ea"/>
                <a:ea typeface="+mj-ea"/>
              </a:rPr>
              <a:t>1982</a:t>
            </a:r>
            <a:r>
              <a:rPr lang="zh-CN" altLang="en-US" sz="2400" dirty="0">
                <a:latin typeface="+mj-ea"/>
                <a:ea typeface="+mj-ea"/>
              </a:rPr>
              <a:t>年</a:t>
            </a:r>
            <a:r>
              <a:rPr lang="en-US" altLang="zh-CN" sz="2400" dirty="0">
                <a:latin typeface="+mj-ea"/>
                <a:ea typeface="+mj-ea"/>
              </a:rPr>
              <a:t>, </a:t>
            </a:r>
            <a:r>
              <a:rPr lang="zh-CN" altLang="en-US" sz="2400" dirty="0">
                <a:latin typeface="+mj-ea"/>
                <a:ea typeface="+mj-ea"/>
              </a:rPr>
              <a:t>物理学家</a:t>
            </a:r>
            <a:r>
              <a:rPr lang="en-US" altLang="zh-CN" sz="2400" dirty="0">
                <a:latin typeface="+mj-ea"/>
                <a:ea typeface="+mj-ea"/>
              </a:rPr>
              <a:t>Hopfield</a:t>
            </a:r>
            <a:r>
              <a:rPr lang="zh-CN" altLang="en-US" sz="2400" dirty="0">
                <a:latin typeface="+mj-ea"/>
                <a:ea typeface="+mj-ea"/>
              </a:rPr>
              <a:t>提出了一种具有联想记忆、优化计算能力的递归网络模型</a:t>
            </a:r>
            <a:r>
              <a:rPr lang="en-US" altLang="zh-CN" sz="2400" dirty="0">
                <a:latin typeface="+mj-ea"/>
                <a:ea typeface="+mj-ea"/>
              </a:rPr>
              <a:t>, </a:t>
            </a:r>
            <a:r>
              <a:rPr lang="zh-CN" altLang="en-US" sz="2400" dirty="0">
                <a:latin typeface="+mj-ea"/>
                <a:ea typeface="+mj-ea"/>
              </a:rPr>
              <a:t>即</a:t>
            </a:r>
            <a:r>
              <a:rPr lang="en-US" altLang="zh-CN" sz="2400" dirty="0">
                <a:solidFill>
                  <a:srgbClr val="C00000"/>
                </a:solidFill>
                <a:latin typeface="+mj-ea"/>
                <a:ea typeface="+mj-ea"/>
                <a:hlinkClick r:id="rId2" action="ppaction://hlinksldjump"/>
              </a:rPr>
              <a:t>Hopfield </a:t>
            </a:r>
            <a:r>
              <a:rPr lang="zh-CN" altLang="en-US" sz="2400" dirty="0">
                <a:solidFill>
                  <a:srgbClr val="C00000"/>
                </a:solidFill>
                <a:latin typeface="+mj-ea"/>
                <a:ea typeface="+mj-ea"/>
                <a:hlinkClick r:id="rId2" action="ppaction://hlinksldjump"/>
              </a:rPr>
              <a:t>网络</a:t>
            </a:r>
            <a:r>
              <a:rPr lang="en-US" altLang="zh-CN" sz="2400" dirty="0">
                <a:latin typeface="+mj-ea"/>
                <a:ea typeface="+mj-ea"/>
              </a:rPr>
              <a:t>,</a:t>
            </a:r>
            <a:r>
              <a:rPr lang="zh-CN" altLang="en-US" sz="2400" dirty="0">
                <a:latin typeface="+mj-ea"/>
                <a:ea typeface="+mj-ea"/>
              </a:rPr>
              <a:t>引入了计算能量概念，给出了网络稳定性判断</a:t>
            </a:r>
            <a:endParaRPr lang="en-US" altLang="zh-CN" sz="2400" dirty="0">
              <a:latin typeface="+mj-ea"/>
              <a:ea typeface="+mj-ea"/>
            </a:endParaRPr>
          </a:p>
          <a:p>
            <a:pPr marL="342900" indent="-342900">
              <a:buClrTx/>
              <a:buFont typeface="Wingdings" panose="05000000000000000000" pitchFamily="2" charset="2"/>
              <a:buChar char="l"/>
            </a:pPr>
            <a:endParaRPr lang="en-US" altLang="zh-CN" sz="2400" dirty="0">
              <a:solidFill>
                <a:srgbClr val="C00000"/>
              </a:solidFill>
              <a:latin typeface="+mj-ea"/>
              <a:ea typeface="+mj-ea"/>
            </a:endParaRPr>
          </a:p>
          <a:p>
            <a:pPr marL="342900" indent="-342900">
              <a:buClrTx/>
              <a:buFont typeface="Wingdings" panose="05000000000000000000" pitchFamily="2" charset="2"/>
              <a:buChar char="l"/>
            </a:pPr>
            <a:r>
              <a:rPr lang="en-US" altLang="zh-CN" sz="2400" dirty="0">
                <a:latin typeface="+mj-ea"/>
                <a:ea typeface="+mj-ea"/>
              </a:rPr>
              <a:t>1986</a:t>
            </a:r>
            <a:r>
              <a:rPr lang="zh-CN" altLang="en-US" sz="2400" dirty="0">
                <a:latin typeface="+mj-ea"/>
                <a:ea typeface="+mj-ea"/>
              </a:rPr>
              <a:t>年</a:t>
            </a:r>
            <a:r>
              <a:rPr lang="en-US" altLang="zh-CN" sz="2400" dirty="0">
                <a:latin typeface="+mj-ea"/>
                <a:ea typeface="+mj-ea"/>
              </a:rPr>
              <a:t>, </a:t>
            </a:r>
            <a:r>
              <a:rPr lang="en-US" altLang="zh-CN" sz="2400" dirty="0" err="1">
                <a:latin typeface="+mj-ea"/>
                <a:ea typeface="+mj-ea"/>
              </a:rPr>
              <a:t>Rumelhart</a:t>
            </a:r>
            <a:r>
              <a:rPr lang="en-US" altLang="zh-CN" sz="2400" dirty="0">
                <a:latin typeface="+mj-ea"/>
                <a:ea typeface="+mj-ea"/>
              </a:rPr>
              <a:t> </a:t>
            </a:r>
            <a:r>
              <a:rPr lang="zh-CN" altLang="en-US" sz="2400" dirty="0">
                <a:latin typeface="+mj-ea"/>
                <a:ea typeface="+mj-ea"/>
              </a:rPr>
              <a:t>等编辑的著作</a:t>
            </a:r>
            <a:r>
              <a:rPr lang="en-US" altLang="zh-CN" sz="2400" dirty="0">
                <a:latin typeface="+mj-ea"/>
                <a:ea typeface="+mj-ea"/>
              </a:rPr>
              <a:t>《Parallel Distributed </a:t>
            </a:r>
            <a:r>
              <a:rPr lang="en-US" altLang="zh-CN" sz="2400" dirty="0" err="1">
                <a:latin typeface="+mj-ea"/>
                <a:ea typeface="+mj-ea"/>
              </a:rPr>
              <a:t>Proceesing:Explorations</a:t>
            </a:r>
            <a:r>
              <a:rPr lang="en-US" altLang="zh-CN" sz="2400" dirty="0">
                <a:latin typeface="+mj-ea"/>
                <a:ea typeface="+mj-ea"/>
              </a:rPr>
              <a:t> in the Microstructures of Cognition》</a:t>
            </a:r>
            <a:r>
              <a:rPr lang="zh-CN" altLang="en-US" sz="2400" dirty="0">
                <a:latin typeface="+mj-ea"/>
                <a:ea typeface="+mj-ea"/>
              </a:rPr>
              <a:t>提出了反向传播算法，即</a:t>
            </a:r>
            <a:r>
              <a:rPr lang="en-US" altLang="zh-CN" sz="2400" dirty="0">
                <a:latin typeface="+mj-ea"/>
                <a:ea typeface="+mj-ea"/>
                <a:hlinkClick r:id="rId3" action="ppaction://hlinksldjump"/>
              </a:rPr>
              <a:t>BP</a:t>
            </a:r>
            <a:r>
              <a:rPr lang="zh-CN" altLang="en-US" sz="2400" dirty="0">
                <a:latin typeface="+mj-ea"/>
                <a:ea typeface="+mj-ea"/>
                <a:hlinkClick r:id="rId3" action="ppaction://hlinksldjump"/>
              </a:rPr>
              <a:t>（</a:t>
            </a:r>
            <a:r>
              <a:rPr lang="en-US" altLang="zh-CN" sz="2400" dirty="0">
                <a:latin typeface="+mj-ea"/>
                <a:ea typeface="+mj-ea"/>
                <a:hlinkClick r:id="rId3" action="ppaction://hlinksldjump"/>
              </a:rPr>
              <a:t>Back Propagation</a:t>
            </a:r>
            <a:r>
              <a:rPr lang="zh-CN" altLang="en-US" sz="2400" dirty="0">
                <a:latin typeface="+mj-ea"/>
                <a:ea typeface="+mj-ea"/>
                <a:hlinkClick r:id="rId3" action="ppaction://hlinksldjump"/>
              </a:rPr>
              <a:t>）算法</a:t>
            </a:r>
            <a:r>
              <a:rPr lang="zh-CN" altLang="en-US" sz="2400" dirty="0">
                <a:latin typeface="+mj-ea"/>
                <a:ea typeface="+mj-ea"/>
              </a:rPr>
              <a:t>，是一种按照误差逆向传播算法训练的多层前馈神经网络，目前是应用最广泛的神经网络</a:t>
            </a:r>
            <a:endParaRPr lang="en-US" altLang="zh-CN" sz="2400" dirty="0">
              <a:solidFill>
                <a:srgbClr val="C00000"/>
              </a:solidFill>
              <a:latin typeface="+mj-ea"/>
              <a:ea typeface="+mj-ea"/>
            </a:endParaRPr>
          </a:p>
          <a:p>
            <a:pPr marL="342900" indent="-342900">
              <a:buClrTx/>
              <a:buFont typeface="Wingdings" panose="05000000000000000000" pitchFamily="2" charset="2"/>
              <a:buChar char="l"/>
            </a:pP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1987</a:t>
            </a:r>
            <a:r>
              <a:rPr lang="zh-CN" altLang="en-US" sz="2400" dirty="0">
                <a:latin typeface="+mj-ea"/>
                <a:ea typeface="+mj-ea"/>
              </a:rPr>
              <a:t>年</a:t>
            </a:r>
            <a:r>
              <a:rPr lang="en-US" altLang="zh-CN" sz="2400" dirty="0">
                <a:latin typeface="+mj-ea"/>
                <a:ea typeface="+mj-ea"/>
              </a:rPr>
              <a:t>, IEEE </a:t>
            </a:r>
            <a:r>
              <a:rPr lang="zh-CN" altLang="en-US" sz="2400" dirty="0">
                <a:latin typeface="+mj-ea"/>
                <a:ea typeface="+mj-ea"/>
              </a:rPr>
              <a:t>在美国加州圣地亚哥召开第一届神经网络国际会议（</a:t>
            </a:r>
            <a:r>
              <a:rPr lang="en-US" altLang="zh-CN" sz="2400" dirty="0">
                <a:latin typeface="+mj-ea"/>
                <a:ea typeface="+mj-ea"/>
              </a:rPr>
              <a:t>ICNN</a:t>
            </a:r>
            <a:r>
              <a:rPr lang="zh-CN" altLang="en-US" sz="2400" dirty="0">
                <a:latin typeface="+mj-ea"/>
                <a:ea typeface="+mj-ea"/>
              </a:rPr>
              <a:t>）</a:t>
            </a:r>
            <a:endParaRPr lang="en-US" altLang="zh-CN" sz="2400" dirty="0">
              <a:latin typeface="+mj-ea"/>
              <a:ea typeface="+mj-ea"/>
            </a:endParaRPr>
          </a:p>
          <a:p>
            <a:pPr marL="342900" indent="-342900">
              <a:buClrTx/>
              <a:buFont typeface="Wingdings" panose="05000000000000000000" pitchFamily="2" charset="2"/>
              <a:buChar char="l"/>
            </a:pP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90</a:t>
            </a:r>
            <a:r>
              <a:rPr lang="zh-CN" altLang="en-US" sz="2400" dirty="0">
                <a:latin typeface="+mj-ea"/>
                <a:ea typeface="+mj-ea"/>
              </a:rPr>
              <a:t>年代初</a:t>
            </a:r>
            <a:r>
              <a:rPr lang="en-US" altLang="zh-CN" sz="2400" dirty="0">
                <a:latin typeface="+mj-ea"/>
                <a:ea typeface="+mj-ea"/>
              </a:rPr>
              <a:t>, </a:t>
            </a:r>
            <a:r>
              <a:rPr lang="zh-CN" altLang="en-US" sz="2400" dirty="0">
                <a:latin typeface="+mj-ea"/>
                <a:ea typeface="+mj-ea"/>
              </a:rPr>
              <a:t>伴随统计学习理论和</a:t>
            </a:r>
            <a:r>
              <a:rPr lang="en-US" altLang="zh-CN" sz="2400" dirty="0">
                <a:latin typeface="+mj-ea"/>
                <a:ea typeface="+mj-ea"/>
              </a:rPr>
              <a:t>SVM</a:t>
            </a:r>
            <a:r>
              <a:rPr lang="zh-CN" altLang="en-US" sz="2400" dirty="0">
                <a:latin typeface="+mj-ea"/>
                <a:ea typeface="+mj-ea"/>
              </a:rPr>
              <a:t>的兴起</a:t>
            </a:r>
            <a:r>
              <a:rPr lang="en-US" altLang="zh-CN" sz="2400" dirty="0">
                <a:latin typeface="+mj-ea"/>
                <a:ea typeface="+mj-ea"/>
              </a:rPr>
              <a:t>, </a:t>
            </a:r>
            <a:r>
              <a:rPr lang="zh-CN" altLang="en-US" sz="2400" dirty="0">
                <a:latin typeface="+mj-ea"/>
                <a:ea typeface="+mj-ea"/>
              </a:rPr>
              <a:t>神经网络由于理论不够清楚</a:t>
            </a:r>
            <a:r>
              <a:rPr lang="en-US" altLang="zh-CN" sz="2400" dirty="0">
                <a:latin typeface="+mj-ea"/>
                <a:ea typeface="+mj-ea"/>
              </a:rPr>
              <a:t>, </a:t>
            </a:r>
            <a:r>
              <a:rPr lang="zh-CN" altLang="en-US" sz="2400" dirty="0">
                <a:latin typeface="+mj-ea"/>
                <a:ea typeface="+mj-ea"/>
              </a:rPr>
              <a:t>试错性强</a:t>
            </a:r>
            <a:r>
              <a:rPr lang="en-US" altLang="zh-CN" sz="2400" dirty="0">
                <a:latin typeface="+mj-ea"/>
                <a:ea typeface="+mj-ea"/>
              </a:rPr>
              <a:t>, </a:t>
            </a:r>
            <a:r>
              <a:rPr lang="zh-CN" altLang="en-US" sz="2400" dirty="0">
                <a:latin typeface="+mj-ea"/>
                <a:ea typeface="+mj-ea"/>
              </a:rPr>
              <a:t>难以训练</a:t>
            </a:r>
            <a:r>
              <a:rPr lang="en-US" altLang="zh-CN" sz="2400" dirty="0">
                <a:latin typeface="+mj-ea"/>
                <a:ea typeface="+mj-ea"/>
              </a:rPr>
              <a:t>, </a:t>
            </a:r>
            <a:r>
              <a:rPr lang="zh-CN" altLang="en-US" sz="2400" dirty="0">
                <a:latin typeface="+mj-ea"/>
                <a:ea typeface="+mj-ea"/>
              </a:rPr>
              <a:t>再次进入低谷</a:t>
            </a:r>
          </a:p>
        </p:txBody>
      </p:sp>
    </p:spTree>
    <p:extLst>
      <p:ext uri="{BB962C8B-B14F-4D97-AF65-F5344CB8AC3E}">
        <p14:creationId xmlns:p14="http://schemas.microsoft.com/office/powerpoint/2010/main" val="2278502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10573"/>
            <a:ext cx="10837862" cy="677863"/>
          </a:xfrm>
        </p:spPr>
        <p:txBody>
          <a:bodyPr/>
          <a:lstStyle/>
          <a:p>
            <a:pPr algn="l"/>
            <a:r>
              <a:rPr lang="zh-CN" altLang="en-US" dirty="0">
                <a:solidFill>
                  <a:schemeClr val="tx1"/>
                </a:solidFill>
              </a:rPr>
              <a:t>误差逆传播算法（</a:t>
            </a:r>
            <a:r>
              <a:rPr lang="en-US" altLang="zh-CN" sz="3600" b="1" dirty="0">
                <a:solidFill>
                  <a:schemeClr val="tx2"/>
                </a:solidFill>
                <a:latin typeface="+mn-ea"/>
              </a:rPr>
              <a:t>BP</a:t>
            </a:r>
            <a:r>
              <a:rPr lang="zh-CN" altLang="en-US" sz="3600" b="1" dirty="0">
                <a:solidFill>
                  <a:schemeClr val="tx2"/>
                </a:solidFill>
                <a:latin typeface="+mn-ea"/>
              </a:rPr>
              <a:t>学习算法</a:t>
            </a:r>
            <a:r>
              <a:rPr lang="zh-CN" altLang="en-US" dirty="0">
                <a:solidFill>
                  <a:schemeClr val="tx1"/>
                </a:solidFill>
              </a:rPr>
              <a:t>）</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93688" y="1278335"/>
                <a:ext cx="11058350" cy="5269279"/>
              </a:xfrm>
            </p:spPr>
            <p:txBody>
              <a:bodyPr>
                <a:noAutofit/>
              </a:bodyPr>
              <a:lstStyle/>
              <a:p>
                <a:r>
                  <a:rPr lang="en-US" altLang="zh-CN" sz="2400" dirty="0"/>
                  <a:t>BP</a:t>
                </a:r>
                <a:r>
                  <a:rPr lang="zh-CN" altLang="en-US" sz="2400" dirty="0"/>
                  <a:t>算法基于梯度下降策略</a:t>
                </a:r>
                <a:r>
                  <a:rPr lang="en-US" altLang="zh-CN" sz="2400" dirty="0"/>
                  <a:t>, </a:t>
                </a:r>
                <a:r>
                  <a:rPr lang="zh-CN" altLang="en-US" sz="2400" dirty="0"/>
                  <a:t>以目标的负梯度方向对参数进行调整</a:t>
                </a:r>
                <a:r>
                  <a:rPr lang="en-US" altLang="zh-CN" sz="2400" dirty="0"/>
                  <a:t>. </a:t>
                </a:r>
                <a:r>
                  <a:rPr lang="zh-CN" altLang="en-US" sz="2400" dirty="0"/>
                  <a:t>对误差</a:t>
                </a:r>
                <a14:m>
                  <m:oMath xmlns:m="http://schemas.openxmlformats.org/officeDocument/2006/math">
                    <m:sSub>
                      <m:sSubPr>
                        <m:ctrlPr>
                          <a:rPr lang="en-US" altLang="zh-CN" sz="2400" i="1" smtClean="0"/>
                        </m:ctrlPr>
                      </m:sSubPr>
                      <m:e>
                        <m:r>
                          <a:rPr lang="en-US" altLang="zh-CN" sz="2400" b="0" i="1" smtClean="0"/>
                          <m:t>𝐸</m:t>
                        </m:r>
                      </m:e>
                      <m:sub>
                        <m:r>
                          <a:rPr lang="en-US" altLang="zh-CN" sz="2400" b="0" i="1" smtClean="0"/>
                          <m:t>𝑘</m:t>
                        </m:r>
                      </m:sub>
                    </m:sSub>
                    <m:r>
                      <a:rPr lang="en-US" altLang="zh-CN" sz="2400" b="0" i="0" smtClean="0"/>
                      <m:t>,</m:t>
                    </m:r>
                  </m:oMath>
                </a14:m>
                <a:r>
                  <a:rPr lang="zh-CN" altLang="en-US" sz="2400" dirty="0"/>
                  <a:t>给定学习率</a:t>
                </a:r>
                <a14:m>
                  <m:oMath xmlns:m="http://schemas.openxmlformats.org/officeDocument/2006/math">
                    <m:r>
                      <a:rPr lang="zh-CN" altLang="en-US" sz="2400" i="1" smtClean="0"/>
                      <m:t>𝜂</m:t>
                    </m:r>
                  </m:oMath>
                </a14:m>
                <a:endParaRPr lang="en-US" altLang="zh-CN" sz="2400" dirty="0"/>
              </a:p>
              <a:p>
                <a:r>
                  <a:rPr lang="zh-CN" altLang="en-US" sz="2400" dirty="0"/>
                  <a:t>输出层权系数的调整：</a:t>
                </a:r>
                <a14:m>
                  <m:oMath xmlns:m="http://schemas.openxmlformats.org/officeDocument/2006/math">
                    <m:r>
                      <a:rPr lang="zh-CN" altLang="en-US" sz="2400" i="1" smtClean="0"/>
                      <m:t>∆</m:t>
                    </m:r>
                    <m:sSub>
                      <m:sSubPr>
                        <m:ctrlPr>
                          <a:rPr lang="en-US" altLang="zh-CN" sz="2400" i="1" smtClean="0"/>
                        </m:ctrlPr>
                      </m:sSubPr>
                      <m:e>
                        <m:r>
                          <a:rPr lang="en-US" altLang="zh-CN" sz="2400" b="0" i="1" smtClean="0"/>
                          <m:t>𝑤</m:t>
                        </m:r>
                      </m:e>
                      <m:sub>
                        <m:r>
                          <a:rPr lang="en-US" altLang="zh-CN" sz="2400" b="0" i="1" smtClean="0"/>
                          <m:t>h𝑗</m:t>
                        </m:r>
                      </m:sub>
                    </m:sSub>
                    <m:r>
                      <a:rPr lang="en-US" altLang="zh-CN" sz="2400" b="0" i="1" smtClean="0"/>
                      <m:t>=−</m:t>
                    </m:r>
                    <m:r>
                      <a:rPr lang="zh-CN" altLang="en-US" sz="2400" b="0" i="1" smtClean="0"/>
                      <m:t>𝜂</m:t>
                    </m:r>
                    <m:f>
                      <m:fPr>
                        <m:ctrlPr>
                          <a:rPr lang="en-US" altLang="zh-CN" sz="2400" b="0" i="1" smtClean="0"/>
                        </m:ctrlPr>
                      </m:fPr>
                      <m:num>
                        <m:r>
                          <a:rPr lang="zh-CN" altLang="en-US" sz="2400" b="0" i="1" smtClean="0"/>
                          <m:t>𝜕</m:t>
                        </m:r>
                        <m:sSub>
                          <m:sSubPr>
                            <m:ctrlPr>
                              <a:rPr lang="en-US" altLang="zh-CN" sz="2400" b="0" i="1" smtClean="0"/>
                            </m:ctrlPr>
                          </m:sSubPr>
                          <m:e>
                            <m:r>
                              <a:rPr lang="en-US" altLang="zh-CN" sz="2400" b="0" i="1" smtClean="0"/>
                              <m:t>𝐸</m:t>
                            </m:r>
                          </m:e>
                          <m:sub>
                            <m:r>
                              <a:rPr lang="en-US" altLang="zh-CN" sz="2400" b="0" i="1" smtClean="0"/>
                              <m:t>𝑘</m:t>
                            </m:r>
                          </m:sub>
                        </m:sSub>
                      </m:num>
                      <m:den>
                        <m:r>
                          <a:rPr lang="zh-CN" altLang="en-US" sz="2400" b="0" i="1" smtClean="0"/>
                          <m:t>𝜕</m:t>
                        </m:r>
                        <m:sSub>
                          <m:sSubPr>
                            <m:ctrlPr>
                              <a:rPr lang="en-US" altLang="zh-CN" sz="2400" b="0" i="1" smtClean="0"/>
                            </m:ctrlPr>
                          </m:sSubPr>
                          <m:e>
                            <m:r>
                              <a:rPr lang="en-US" altLang="zh-CN" sz="2400" b="0" i="1" smtClean="0"/>
                              <m:t>𝑤</m:t>
                            </m:r>
                          </m:e>
                          <m:sub>
                            <m:r>
                              <a:rPr lang="en-US" altLang="zh-CN" sz="2400" b="0" i="1" smtClean="0">
                                <a:latin typeface="Cambria Math" panose="02040503050406030204" pitchFamily="18" charset="0"/>
                              </a:rPr>
                              <m:t>h𝑗</m:t>
                            </m:r>
                          </m:sub>
                        </m:sSub>
                      </m:den>
                    </m:f>
                  </m:oMath>
                </a14:m>
                <a:endParaRPr lang="en-US" altLang="zh-CN" sz="2400" dirty="0"/>
              </a:p>
              <a:p>
                <a:r>
                  <a:rPr lang="zh-CN" altLang="en-US" sz="2400" dirty="0"/>
                  <a:t>注意到</a:t>
                </a:r>
                <a14:m>
                  <m:oMath xmlns:m="http://schemas.openxmlformats.org/officeDocument/2006/math">
                    <m:sSub>
                      <m:sSubPr>
                        <m:ctrlPr>
                          <a:rPr lang="en-US" altLang="zh-CN" sz="2400" i="1" smtClean="0"/>
                        </m:ctrlPr>
                      </m:sSubPr>
                      <m:e>
                        <m:r>
                          <a:rPr lang="en-US" altLang="zh-CN" sz="2400" b="0" i="1" smtClean="0"/>
                          <m:t>𝑤</m:t>
                        </m:r>
                      </m:e>
                      <m:sub>
                        <m:r>
                          <a:rPr lang="en-US" altLang="zh-CN" sz="2400" b="0" i="1" smtClean="0"/>
                          <m:t>h𝑗</m:t>
                        </m:r>
                      </m:sub>
                    </m:sSub>
                    <m:r>
                      <a:rPr lang="zh-CN" altLang="en-US" sz="2400" i="1"/>
                      <m:t>先</m:t>
                    </m:r>
                  </m:oMath>
                </a14:m>
                <a:r>
                  <a:rPr lang="zh-CN" altLang="en-US" sz="2400" dirty="0"/>
                  <a:t>影响到第</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𝑗</m:t>
                    </m:r>
                  </m:oMath>
                </a14:m>
                <a:r>
                  <a:rPr lang="zh-CN" altLang="en-US" sz="2400" dirty="0"/>
                  <a:t>个输出层神经元的输入值</a:t>
                </a:r>
                <a14:m>
                  <m:oMath xmlns:m="http://schemas.openxmlformats.org/officeDocument/2006/math">
                    <m:sSub>
                      <m:sSubPr>
                        <m:ctrlPr>
                          <a:rPr lang="en-US" altLang="zh-CN" sz="2400" i="1" smtClean="0"/>
                        </m:ctrlPr>
                      </m:sSubPr>
                      <m:e>
                        <m:r>
                          <a:rPr lang="zh-CN" altLang="en-US" sz="2400" i="1" smtClean="0"/>
                          <m:t>𝛽</m:t>
                        </m:r>
                      </m:e>
                      <m:sub>
                        <m:r>
                          <a:rPr lang="en-US" altLang="zh-CN" sz="2400" b="0" i="1" smtClean="0"/>
                          <m:t>𝑗</m:t>
                        </m:r>
                      </m:sub>
                    </m:sSub>
                  </m:oMath>
                </a14:m>
                <a:r>
                  <a:rPr lang="zh-CN" altLang="en-US" sz="2400" dirty="0"/>
                  <a:t> </a:t>
                </a:r>
                <a:r>
                  <a:rPr lang="en-US" altLang="zh-CN" sz="2400" dirty="0"/>
                  <a:t>,</a:t>
                </a:r>
                <a:r>
                  <a:rPr lang="zh-CN" altLang="en-US" sz="2400" dirty="0"/>
                  <a:t>再影响到其输出值</a:t>
                </a:r>
                <a14:m>
                  <m:oMath xmlns:m="http://schemas.openxmlformats.org/officeDocument/2006/math">
                    <m:sSubSup>
                      <m:sSubSupPr>
                        <m:ctrlPr>
                          <a:rPr lang="en-US" altLang="zh-CN" sz="2400" i="1" smtClean="0"/>
                        </m:ctrlPr>
                      </m:sSubSupPr>
                      <m:e>
                        <m:acc>
                          <m:accPr>
                            <m:chr m:val="̂"/>
                            <m:ctrlPr>
                              <a:rPr lang="en-US" altLang="zh-CN" sz="2400" i="1" smtClean="0"/>
                            </m:ctrlPr>
                          </m:accPr>
                          <m:e>
                            <m:r>
                              <a:rPr lang="en-US" altLang="zh-CN" sz="2400" b="0" i="1" smtClean="0"/>
                              <m:t>𝑦</m:t>
                            </m:r>
                          </m:e>
                        </m:acc>
                      </m:e>
                      <m:sub>
                        <m:r>
                          <a:rPr lang="en-US" altLang="zh-CN" sz="2400" b="0" i="1" smtClean="0"/>
                          <m:t>𝑗</m:t>
                        </m:r>
                      </m:sub>
                      <m:sup>
                        <m:r>
                          <a:rPr lang="en-US" altLang="zh-CN" sz="2400" b="0" i="1" smtClean="0"/>
                          <m:t>𝑘</m:t>
                        </m:r>
                      </m:sup>
                    </m:sSubSup>
                    <m:r>
                      <a:rPr lang="zh-CN" altLang="en-US" sz="2400" i="1"/>
                      <m:t>，</m:t>
                    </m:r>
                  </m:oMath>
                </a14:m>
                <a:r>
                  <a:rPr lang="zh-CN" altLang="en-US" sz="2400" dirty="0"/>
                  <a:t>然后影响到</a:t>
                </a:r>
                <a14:m>
                  <m:oMath xmlns:m="http://schemas.openxmlformats.org/officeDocument/2006/math">
                    <m:sSub>
                      <m:sSubPr>
                        <m:ctrlPr>
                          <a:rPr lang="en-US" altLang="zh-CN" sz="2400" i="1" smtClean="0"/>
                        </m:ctrlPr>
                      </m:sSubPr>
                      <m:e>
                        <m:r>
                          <a:rPr lang="en-US" altLang="zh-CN" sz="2400" b="0" i="1" smtClean="0"/>
                          <m:t>𝐸</m:t>
                        </m:r>
                      </m:e>
                      <m:sub>
                        <m:r>
                          <a:rPr lang="en-US" altLang="zh-CN" sz="2400" b="0" i="1" smtClean="0"/>
                          <m:t>𝑘</m:t>
                        </m:r>
                      </m:sub>
                    </m:sSub>
                    <m:r>
                      <a:rPr lang="zh-CN" altLang="en-US" sz="2400" i="1"/>
                      <m:t>，</m:t>
                    </m:r>
                  </m:oMath>
                </a14:m>
                <a:r>
                  <a:rPr lang="zh-CN" altLang="en-US" sz="2400" dirty="0"/>
                  <a:t>有：</a:t>
                </a:r>
                <a14:m>
                  <m:oMath xmlns:m="http://schemas.openxmlformats.org/officeDocument/2006/math">
                    <m:f>
                      <m:fPr>
                        <m:ctrlPr>
                          <a:rPr lang="en-US" altLang="zh-CN" sz="2400" i="1"/>
                        </m:ctrlPr>
                      </m:fPr>
                      <m:num>
                        <m:r>
                          <a:rPr lang="zh-CN" altLang="en-US" sz="2400" i="1"/>
                          <m:t>𝜕</m:t>
                        </m:r>
                        <m:sSub>
                          <m:sSubPr>
                            <m:ctrlPr>
                              <a:rPr lang="en-US" altLang="zh-CN" sz="2400" i="1"/>
                            </m:ctrlPr>
                          </m:sSubPr>
                          <m:e>
                            <m:r>
                              <a:rPr lang="en-US" altLang="zh-CN" sz="2400" i="1"/>
                              <m:t>𝐸</m:t>
                            </m:r>
                          </m:e>
                          <m:sub>
                            <m:r>
                              <a:rPr lang="en-US" altLang="zh-CN" sz="2400" i="1"/>
                              <m:t>𝑘</m:t>
                            </m:r>
                          </m:sub>
                        </m:sSub>
                      </m:num>
                      <m:den>
                        <m:r>
                          <a:rPr lang="zh-CN" altLang="en-US" sz="2400" i="1"/>
                          <m:t>𝜕</m:t>
                        </m:r>
                        <m:sSub>
                          <m:sSubPr>
                            <m:ctrlPr>
                              <a:rPr lang="en-US" altLang="zh-CN" sz="2400" i="1"/>
                            </m:ctrlPr>
                          </m:sSubPr>
                          <m:e>
                            <m:r>
                              <a:rPr lang="en-US" altLang="zh-CN" sz="2400" i="1"/>
                              <m:t>𝑤</m:t>
                            </m:r>
                          </m:e>
                          <m:sub>
                            <m:r>
                              <a:rPr lang="en-US" altLang="zh-CN" sz="2400" b="0" i="1" smtClean="0"/>
                              <m:t>h𝑗</m:t>
                            </m:r>
                          </m:sub>
                        </m:sSub>
                      </m:den>
                    </m:f>
                    <m:r>
                      <a:rPr lang="en-US" altLang="zh-CN" sz="2400" b="0" i="1" smtClean="0"/>
                      <m:t>=</m:t>
                    </m:r>
                    <m:f>
                      <m:fPr>
                        <m:ctrlPr>
                          <a:rPr lang="en-US" altLang="zh-CN" sz="2400" i="1"/>
                        </m:ctrlPr>
                      </m:fPr>
                      <m:num>
                        <m:r>
                          <a:rPr lang="zh-CN" altLang="en-US" sz="2400" i="1"/>
                          <m:t>𝜕</m:t>
                        </m:r>
                        <m:sSub>
                          <m:sSubPr>
                            <m:ctrlPr>
                              <a:rPr lang="en-US" altLang="zh-CN" sz="2400" i="1"/>
                            </m:ctrlPr>
                          </m:sSubPr>
                          <m:e>
                            <m:r>
                              <a:rPr lang="en-US" altLang="zh-CN" sz="2400" i="1"/>
                              <m:t>𝐸</m:t>
                            </m:r>
                          </m:e>
                          <m:sub>
                            <m:r>
                              <a:rPr lang="en-US" altLang="zh-CN" sz="2400" i="1"/>
                              <m:t>𝑘</m:t>
                            </m:r>
                          </m:sub>
                        </m:sSub>
                      </m:num>
                      <m:den>
                        <m:r>
                          <a:rPr lang="zh-CN" altLang="en-US" sz="2400" i="1"/>
                          <m:t>𝜕</m:t>
                        </m:r>
                        <m:sSubSup>
                          <m:sSubSupPr>
                            <m:ctrlPr>
                              <a:rPr lang="en-US" altLang="zh-CN" sz="2400" i="1"/>
                            </m:ctrlPr>
                          </m:sSubSupPr>
                          <m:e>
                            <m:acc>
                              <m:accPr>
                                <m:chr m:val="̂"/>
                                <m:ctrlPr>
                                  <a:rPr lang="en-US" altLang="zh-CN" sz="2400" i="1"/>
                                </m:ctrlPr>
                              </m:accPr>
                              <m:e>
                                <m:r>
                                  <a:rPr lang="en-US" altLang="zh-CN" sz="2400" i="1"/>
                                  <m:t>𝑦</m:t>
                                </m:r>
                              </m:e>
                            </m:acc>
                          </m:e>
                          <m:sub>
                            <m:r>
                              <a:rPr lang="en-US" altLang="zh-CN" sz="2400" i="1"/>
                              <m:t>𝑗</m:t>
                            </m:r>
                          </m:sub>
                          <m:sup>
                            <m:r>
                              <a:rPr lang="en-US" altLang="zh-CN" sz="2400" i="1"/>
                              <m:t>𝑘</m:t>
                            </m:r>
                          </m:sup>
                        </m:sSubSup>
                      </m:den>
                    </m:f>
                    <m:r>
                      <a:rPr lang="en-US" altLang="zh-CN" sz="2400" i="1" smtClean="0"/>
                      <m:t>∙</m:t>
                    </m:r>
                    <m:f>
                      <m:fPr>
                        <m:ctrlPr>
                          <a:rPr lang="en-US" altLang="zh-CN" sz="2400" i="1"/>
                        </m:ctrlPr>
                      </m:fPr>
                      <m:num>
                        <m:r>
                          <a:rPr lang="zh-CN" altLang="en-US" sz="2400" i="1" smtClean="0"/>
                          <m:t>𝜕</m:t>
                        </m:r>
                        <m:sSubSup>
                          <m:sSubSupPr>
                            <m:ctrlPr>
                              <a:rPr lang="en-US" altLang="zh-CN" sz="2400" i="1" smtClean="0"/>
                            </m:ctrlPr>
                          </m:sSubSupPr>
                          <m:e>
                            <m:acc>
                              <m:accPr>
                                <m:chr m:val="̂"/>
                                <m:ctrlPr>
                                  <a:rPr lang="en-US" altLang="zh-CN" sz="2400" i="1" smtClean="0"/>
                                </m:ctrlPr>
                              </m:accPr>
                              <m:e>
                                <m:r>
                                  <a:rPr lang="en-US" altLang="zh-CN" sz="2400" b="0" i="1" smtClean="0"/>
                                  <m:t>𝑦</m:t>
                                </m:r>
                              </m:e>
                            </m:acc>
                          </m:e>
                          <m:sub>
                            <m:r>
                              <a:rPr lang="en-US" altLang="zh-CN" sz="2400" b="0" i="1" smtClean="0"/>
                              <m:t>𝑗</m:t>
                            </m:r>
                          </m:sub>
                          <m:sup>
                            <m:r>
                              <a:rPr lang="en-US" altLang="zh-CN" sz="2400" b="0" i="1" smtClean="0"/>
                              <m:t>𝑘</m:t>
                            </m:r>
                          </m:sup>
                        </m:sSubSup>
                      </m:num>
                      <m:den>
                        <m:r>
                          <a:rPr lang="zh-CN" altLang="en-US" sz="2400" i="1"/>
                          <m:t>𝜕</m:t>
                        </m:r>
                        <m:sSub>
                          <m:sSubPr>
                            <m:ctrlPr>
                              <a:rPr lang="en-US" altLang="zh-CN" sz="2400" i="1" smtClean="0"/>
                            </m:ctrlPr>
                          </m:sSubPr>
                          <m:e>
                            <m:r>
                              <a:rPr lang="zh-CN" altLang="en-US" sz="2400" i="1" smtClean="0"/>
                              <m:t>𝛽</m:t>
                            </m:r>
                          </m:e>
                          <m:sub>
                            <m:r>
                              <a:rPr lang="en-US" altLang="zh-CN" sz="2400" i="1"/>
                              <m:t>𝑗</m:t>
                            </m:r>
                          </m:sub>
                        </m:sSub>
                      </m:den>
                    </m:f>
                    <m:r>
                      <a:rPr lang="en-US" altLang="zh-CN" sz="2400" i="1" smtClean="0"/>
                      <m:t>∙</m:t>
                    </m:r>
                    <m:f>
                      <m:fPr>
                        <m:ctrlPr>
                          <a:rPr lang="en-US" altLang="zh-CN" sz="2400" i="1"/>
                        </m:ctrlPr>
                      </m:fPr>
                      <m:num>
                        <m:r>
                          <a:rPr lang="zh-CN" altLang="en-US" sz="2400" i="1"/>
                          <m:t>𝜕</m:t>
                        </m:r>
                        <m:sSub>
                          <m:sSubPr>
                            <m:ctrlPr>
                              <a:rPr lang="en-US" altLang="zh-CN" sz="2400" i="1"/>
                            </m:ctrlPr>
                          </m:sSubPr>
                          <m:e>
                            <m:r>
                              <a:rPr lang="zh-CN" altLang="en-US" sz="2400" i="1"/>
                              <m:t>𝛽</m:t>
                            </m:r>
                          </m:e>
                          <m:sub>
                            <m:r>
                              <a:rPr lang="en-US" altLang="zh-CN" sz="2400" i="1"/>
                              <m:t>𝑗</m:t>
                            </m:r>
                          </m:sub>
                        </m:sSub>
                      </m:num>
                      <m:den>
                        <m:r>
                          <a:rPr lang="zh-CN" altLang="en-US" sz="2400" i="1"/>
                          <m:t>𝜕</m:t>
                        </m:r>
                        <m:sSub>
                          <m:sSubPr>
                            <m:ctrlPr>
                              <a:rPr lang="en-US" altLang="zh-CN" sz="2400" i="1"/>
                            </m:ctrlPr>
                          </m:sSubPr>
                          <m:e>
                            <m:r>
                              <a:rPr lang="en-US" altLang="zh-CN" sz="2400" i="1"/>
                              <m:t>𝑤</m:t>
                            </m:r>
                          </m:e>
                          <m:sub>
                            <m:r>
                              <a:rPr lang="en-US" altLang="zh-CN" sz="2400" b="0" i="1" smtClean="0"/>
                              <m:t>h𝑗</m:t>
                            </m:r>
                          </m:sub>
                        </m:sSub>
                      </m:den>
                    </m:f>
                  </m:oMath>
                </a14:m>
                <a:endParaRPr lang="en-US" altLang="zh-CN" sz="2400" dirty="0"/>
              </a:p>
              <a:p>
                <a:r>
                  <a:rPr lang="zh-CN" altLang="en-US" sz="2400" dirty="0"/>
                  <a:t>则定义反向误差传播信号</a:t>
                </a:r>
                <a:r>
                  <a:rPr lang="en-US" altLang="zh-CN" sz="2400" dirty="0"/>
                  <a:t>:</a:t>
                </a:r>
              </a:p>
              <a:p>
                <a:pPr marL="0" indent="0">
                  <a:buNone/>
                </a:pPr>
                <a14:m>
                  <m:oMath xmlns:m="http://schemas.openxmlformats.org/officeDocument/2006/math">
                    <m:sSub>
                      <m:sSubPr>
                        <m:ctrlPr>
                          <a:rPr lang="en-US" altLang="zh-CN" sz="2400" i="1" smtClean="0"/>
                        </m:ctrlPr>
                      </m:sSubPr>
                      <m:e>
                        <m:r>
                          <a:rPr lang="en-US" altLang="zh-CN" sz="2400" b="0" i="1" smtClean="0"/>
                          <m:t>𝑔</m:t>
                        </m:r>
                      </m:e>
                      <m:sub>
                        <m:r>
                          <a:rPr lang="en-US" altLang="zh-CN" sz="2400" b="0" i="1" smtClean="0"/>
                          <m:t>𝑗</m:t>
                        </m:r>
                      </m:sub>
                    </m:sSub>
                    <m:r>
                      <a:rPr lang="en-US" altLang="zh-CN" sz="2400" b="0" i="1" smtClean="0"/>
                      <m:t>=−</m:t>
                    </m:r>
                  </m:oMath>
                </a14:m>
                <a:r>
                  <a:rPr lang="en-US" altLang="zh-CN" sz="2400" dirty="0"/>
                  <a:t> </a:t>
                </a:r>
                <a14:m>
                  <m:oMath xmlns:m="http://schemas.openxmlformats.org/officeDocument/2006/math">
                    <m:f>
                      <m:fPr>
                        <m:ctrlPr>
                          <a:rPr lang="en-US" altLang="zh-CN" sz="2400" i="1"/>
                        </m:ctrlPr>
                      </m:fPr>
                      <m:num>
                        <m:r>
                          <a:rPr lang="zh-CN" altLang="en-US" sz="2400" i="1"/>
                          <m:t>𝜕</m:t>
                        </m:r>
                        <m:sSub>
                          <m:sSubPr>
                            <m:ctrlPr>
                              <a:rPr lang="en-US" altLang="zh-CN" sz="2400" i="1"/>
                            </m:ctrlPr>
                          </m:sSubPr>
                          <m:e>
                            <m:r>
                              <a:rPr lang="en-US" altLang="zh-CN" sz="2400" i="1"/>
                              <m:t>𝐸</m:t>
                            </m:r>
                          </m:e>
                          <m:sub>
                            <m:r>
                              <a:rPr lang="en-US" altLang="zh-CN" sz="2400" i="1"/>
                              <m:t>𝑘</m:t>
                            </m:r>
                          </m:sub>
                        </m:sSub>
                      </m:num>
                      <m:den>
                        <m:r>
                          <a:rPr lang="zh-CN" altLang="en-US" sz="2400" i="1"/>
                          <m:t>𝜕</m:t>
                        </m:r>
                        <m:sSubSup>
                          <m:sSubSupPr>
                            <m:ctrlPr>
                              <a:rPr lang="en-US" altLang="zh-CN" sz="2400" i="1"/>
                            </m:ctrlPr>
                          </m:sSubSupPr>
                          <m:e>
                            <m:acc>
                              <m:accPr>
                                <m:chr m:val="̂"/>
                                <m:ctrlPr>
                                  <a:rPr lang="en-US" altLang="zh-CN" sz="2400" i="1"/>
                                </m:ctrlPr>
                              </m:accPr>
                              <m:e>
                                <m:r>
                                  <a:rPr lang="en-US" altLang="zh-CN" sz="2400" i="1"/>
                                  <m:t>𝑦</m:t>
                                </m:r>
                              </m:e>
                            </m:acc>
                          </m:e>
                          <m:sub>
                            <m:r>
                              <a:rPr lang="en-US" altLang="zh-CN" sz="2400" i="1"/>
                              <m:t>𝑗</m:t>
                            </m:r>
                          </m:sub>
                          <m:sup>
                            <m:r>
                              <a:rPr lang="en-US" altLang="zh-CN" sz="2400" i="1"/>
                              <m:t>𝑘</m:t>
                            </m:r>
                          </m:sup>
                        </m:sSubSup>
                      </m:den>
                    </m:f>
                    <m:r>
                      <a:rPr lang="en-US" altLang="zh-CN" sz="2400" i="1" smtClean="0"/>
                      <m:t>∙</m:t>
                    </m:r>
                  </m:oMath>
                </a14:m>
                <a:r>
                  <a:rPr lang="en-US" altLang="zh-CN" sz="2400" dirty="0"/>
                  <a:t> </a:t>
                </a:r>
                <a14:m>
                  <m:oMath xmlns:m="http://schemas.openxmlformats.org/officeDocument/2006/math">
                    <m:f>
                      <m:fPr>
                        <m:ctrlPr>
                          <a:rPr lang="en-US" altLang="zh-CN" sz="2400" i="1"/>
                        </m:ctrlPr>
                      </m:fPr>
                      <m:num>
                        <m:r>
                          <a:rPr lang="zh-CN" altLang="en-US" sz="2400" i="1"/>
                          <m:t>𝜕</m:t>
                        </m:r>
                        <m:sSubSup>
                          <m:sSubSupPr>
                            <m:ctrlPr>
                              <a:rPr lang="en-US" altLang="zh-CN" sz="2400" i="1"/>
                            </m:ctrlPr>
                          </m:sSubSupPr>
                          <m:e>
                            <m:acc>
                              <m:accPr>
                                <m:chr m:val="̂"/>
                                <m:ctrlPr>
                                  <a:rPr lang="en-US" altLang="zh-CN" sz="2400" i="1"/>
                                </m:ctrlPr>
                              </m:accPr>
                              <m:e>
                                <m:r>
                                  <a:rPr lang="en-US" altLang="zh-CN" sz="2400" i="1"/>
                                  <m:t>𝑦</m:t>
                                </m:r>
                              </m:e>
                            </m:acc>
                          </m:e>
                          <m:sub>
                            <m:r>
                              <a:rPr lang="en-US" altLang="zh-CN" sz="2400" i="1"/>
                              <m:t>𝑗</m:t>
                            </m:r>
                          </m:sub>
                          <m:sup>
                            <m:r>
                              <a:rPr lang="en-US" altLang="zh-CN" sz="2400" i="1"/>
                              <m:t>𝑘</m:t>
                            </m:r>
                          </m:sup>
                        </m:sSubSup>
                      </m:num>
                      <m:den>
                        <m:r>
                          <a:rPr lang="zh-CN" altLang="en-US" sz="2400" i="1"/>
                          <m:t>𝜕</m:t>
                        </m:r>
                        <m:sSub>
                          <m:sSubPr>
                            <m:ctrlPr>
                              <a:rPr lang="en-US" altLang="zh-CN" sz="2400" i="1"/>
                            </m:ctrlPr>
                          </m:sSubPr>
                          <m:e>
                            <m:r>
                              <a:rPr lang="zh-CN" altLang="en-US" sz="2400" i="1"/>
                              <m:t>𝛽</m:t>
                            </m:r>
                          </m:e>
                          <m:sub>
                            <m:r>
                              <a:rPr lang="en-US" altLang="zh-CN" sz="2400" i="1"/>
                              <m:t>𝑗</m:t>
                            </m:r>
                          </m:sub>
                        </m:sSub>
                      </m:den>
                    </m:f>
                    <m:r>
                      <a:rPr lang="en-US" altLang="zh-CN" sz="2400" b="0" i="1" smtClean="0"/>
                      <m:t>=−</m:t>
                    </m:r>
                    <m:d>
                      <m:dPr>
                        <m:ctrlPr>
                          <a:rPr lang="en-US" altLang="zh-CN" sz="2400" b="0" i="1" smtClean="0"/>
                        </m:ctrlPr>
                      </m:dPr>
                      <m:e>
                        <m:sSubSup>
                          <m:sSubSupPr>
                            <m:ctrlPr>
                              <a:rPr lang="en-US" altLang="zh-CN" sz="2400" i="1"/>
                            </m:ctrlPr>
                          </m:sSubSupPr>
                          <m:e>
                            <m:acc>
                              <m:accPr>
                                <m:chr m:val="̂"/>
                                <m:ctrlPr>
                                  <a:rPr lang="en-US" altLang="zh-CN" sz="2400" i="1"/>
                                </m:ctrlPr>
                              </m:accPr>
                              <m:e>
                                <m:r>
                                  <a:rPr lang="en-US" altLang="zh-CN" sz="2400" i="1"/>
                                  <m:t>𝑦</m:t>
                                </m:r>
                              </m:e>
                            </m:acc>
                          </m:e>
                          <m:sub>
                            <m:r>
                              <a:rPr lang="en-US" altLang="zh-CN" sz="2400" i="1"/>
                              <m:t>𝑗</m:t>
                            </m:r>
                          </m:sub>
                          <m:sup>
                            <m:r>
                              <a:rPr lang="en-US" altLang="zh-CN" sz="2400" i="1"/>
                              <m:t>𝑘</m:t>
                            </m:r>
                          </m:sup>
                        </m:sSubSup>
                        <m:r>
                          <a:rPr lang="en-US" altLang="zh-CN" sz="2400" b="0" i="1" smtClean="0"/>
                          <m:t>−</m:t>
                        </m:r>
                        <m:sSubSup>
                          <m:sSubSupPr>
                            <m:ctrlPr>
                              <a:rPr lang="en-US" altLang="zh-CN" sz="2400" b="0" i="1" smtClean="0"/>
                            </m:ctrlPr>
                          </m:sSubSupPr>
                          <m:e>
                            <m:r>
                              <a:rPr lang="en-US" altLang="zh-CN" sz="2400" b="0" i="1" smtClean="0"/>
                              <m:t>𝑦</m:t>
                            </m:r>
                          </m:e>
                          <m:sub>
                            <m:r>
                              <a:rPr lang="en-US" altLang="zh-CN" sz="2400" b="0" i="1" smtClean="0"/>
                              <m:t>𝑗</m:t>
                            </m:r>
                          </m:sub>
                          <m:sup>
                            <m:r>
                              <a:rPr lang="en-US" altLang="zh-CN" sz="2400" b="0" i="1" smtClean="0"/>
                              <m:t>𝑘</m:t>
                            </m:r>
                          </m:sup>
                        </m:sSubSup>
                      </m:e>
                    </m:d>
                    <m:sSup>
                      <m:sSupPr>
                        <m:ctrlPr>
                          <a:rPr lang="en-US" altLang="zh-CN" sz="2400" b="0" i="1" smtClean="0"/>
                        </m:ctrlPr>
                      </m:sSupPr>
                      <m:e>
                        <m:r>
                          <a:rPr lang="en-US" altLang="zh-CN" sz="2400" b="0" i="1" smtClean="0"/>
                          <m:t>𝑓</m:t>
                        </m:r>
                      </m:e>
                      <m:sup>
                        <m:r>
                          <a:rPr lang="en-US" altLang="zh-CN" sz="2400" b="0" i="1" smtClean="0"/>
                          <m:t>′</m:t>
                        </m:r>
                      </m:sup>
                    </m:sSup>
                    <m:d>
                      <m:dPr>
                        <m:ctrlPr>
                          <a:rPr lang="en-US" altLang="zh-CN" sz="2400" b="0" i="1" smtClean="0"/>
                        </m:ctrlPr>
                      </m:dPr>
                      <m:e>
                        <m:sSub>
                          <m:sSubPr>
                            <m:ctrlPr>
                              <a:rPr lang="en-US" altLang="zh-CN" sz="2400" b="0" i="1" smtClean="0"/>
                            </m:ctrlPr>
                          </m:sSubPr>
                          <m:e>
                            <m:r>
                              <a:rPr lang="zh-CN" altLang="en-US" sz="2400" b="0" i="1" smtClean="0"/>
                              <m:t>𝛽</m:t>
                            </m:r>
                          </m:e>
                          <m:sub>
                            <m:r>
                              <a:rPr lang="en-US" altLang="zh-CN" sz="2400" b="0" i="1" smtClean="0"/>
                              <m:t>𝑗</m:t>
                            </m:r>
                          </m:sub>
                        </m:sSub>
                        <m:r>
                          <a:rPr lang="en-US" altLang="zh-CN" sz="2400" b="0" i="1" smtClean="0"/>
                          <m:t>−</m:t>
                        </m:r>
                        <m:sSub>
                          <m:sSubPr>
                            <m:ctrlPr>
                              <a:rPr lang="en-US" altLang="zh-CN" sz="2400" b="0" i="1" smtClean="0"/>
                            </m:ctrlPr>
                          </m:sSubPr>
                          <m:e>
                            <m:r>
                              <a:rPr lang="zh-CN" altLang="en-US" sz="2400" b="0" i="1" smtClean="0"/>
                              <m:t>𝜃</m:t>
                            </m:r>
                          </m:e>
                          <m:sub>
                            <m:r>
                              <a:rPr lang="en-US" altLang="zh-CN" sz="2400" b="0" i="1" smtClean="0"/>
                              <m:t>𝑗</m:t>
                            </m:r>
                          </m:sub>
                        </m:sSub>
                      </m:e>
                    </m:d>
                  </m:oMath>
                </a14:m>
                <a:endParaRPr lang="en-US" altLang="zh-CN" sz="2400" b="0" dirty="0"/>
              </a:p>
              <a:p>
                <a:pPr marL="0" indent="0">
                  <a:buNone/>
                </a:pPr>
                <a:r>
                  <a:rPr lang="en-US" altLang="zh-CN" sz="2400" dirty="0"/>
                  <a:t>= </a:t>
                </a:r>
                <a14:m>
                  <m:oMath xmlns:m="http://schemas.openxmlformats.org/officeDocument/2006/math">
                    <m:sSubSup>
                      <m:sSubSupPr>
                        <m:ctrlPr>
                          <a:rPr lang="en-US" altLang="zh-CN" sz="2400" i="1"/>
                        </m:ctrlPr>
                      </m:sSubSupPr>
                      <m:e>
                        <m:acc>
                          <m:accPr>
                            <m:chr m:val="̂"/>
                            <m:ctrlPr>
                              <a:rPr lang="en-US" altLang="zh-CN" sz="2400" i="1"/>
                            </m:ctrlPr>
                          </m:accPr>
                          <m:e>
                            <m:r>
                              <a:rPr lang="en-US" altLang="zh-CN" sz="2400" i="1"/>
                              <m:t>𝑦</m:t>
                            </m:r>
                          </m:e>
                        </m:acc>
                      </m:e>
                      <m:sub>
                        <m:r>
                          <a:rPr lang="en-US" altLang="zh-CN" sz="2400" i="1"/>
                          <m:t>𝑗</m:t>
                        </m:r>
                      </m:sub>
                      <m:sup>
                        <m:r>
                          <a:rPr lang="en-US" altLang="zh-CN" sz="2400" i="1"/>
                          <m:t>𝑘</m:t>
                        </m:r>
                      </m:sup>
                    </m:sSubSup>
                  </m:oMath>
                </a14:m>
                <a:r>
                  <a:rPr lang="en-US" altLang="zh-CN" sz="2400" dirty="0"/>
                  <a:t>(1- </a:t>
                </a:r>
                <a14:m>
                  <m:oMath xmlns:m="http://schemas.openxmlformats.org/officeDocument/2006/math">
                    <m:sSubSup>
                      <m:sSubSupPr>
                        <m:ctrlPr>
                          <a:rPr lang="en-US" altLang="zh-CN" sz="2400" i="1"/>
                        </m:ctrlPr>
                      </m:sSubSupPr>
                      <m:e>
                        <m:acc>
                          <m:accPr>
                            <m:chr m:val="̂"/>
                            <m:ctrlPr>
                              <a:rPr lang="en-US" altLang="zh-CN" sz="2400" i="1"/>
                            </m:ctrlPr>
                          </m:accPr>
                          <m:e>
                            <m:r>
                              <a:rPr lang="en-US" altLang="zh-CN" sz="2400" i="1"/>
                              <m:t>𝑦</m:t>
                            </m:r>
                          </m:e>
                        </m:acc>
                      </m:e>
                      <m:sub>
                        <m:r>
                          <a:rPr lang="en-US" altLang="zh-CN" sz="2400" i="1"/>
                          <m:t>𝑗</m:t>
                        </m:r>
                      </m:sub>
                      <m:sup>
                        <m:r>
                          <a:rPr lang="en-US" altLang="zh-CN" sz="2400" i="1"/>
                          <m:t>𝑘</m:t>
                        </m:r>
                      </m:sup>
                    </m:sSubSup>
                  </m:oMath>
                </a14:m>
                <a:r>
                  <a:rPr lang="en-US" altLang="zh-CN" sz="2400" dirty="0"/>
                  <a:t>)(</a:t>
                </a:r>
                <a14:m>
                  <m:oMath xmlns:m="http://schemas.openxmlformats.org/officeDocument/2006/math">
                    <m:sSubSup>
                      <m:sSubSupPr>
                        <m:ctrlPr>
                          <a:rPr lang="en-US" altLang="zh-CN" sz="2400" i="1"/>
                        </m:ctrlPr>
                      </m:sSubSupPr>
                      <m:e>
                        <m:r>
                          <a:rPr lang="en-US" altLang="zh-CN" sz="2400" i="1"/>
                          <m:t>𝑦</m:t>
                        </m:r>
                      </m:e>
                      <m:sub>
                        <m:r>
                          <a:rPr lang="en-US" altLang="zh-CN" sz="2400" i="1"/>
                          <m:t>𝑗</m:t>
                        </m:r>
                      </m:sub>
                      <m:sup>
                        <m:r>
                          <a:rPr lang="en-US" altLang="zh-CN" sz="2400" i="1"/>
                          <m:t>𝑘</m:t>
                        </m:r>
                      </m:sup>
                    </m:sSubSup>
                  </m:oMath>
                </a14:m>
                <a:r>
                  <a:rPr lang="en-US" altLang="zh-CN" sz="2400" dirty="0"/>
                  <a:t>- </a:t>
                </a:r>
                <a14:m>
                  <m:oMath xmlns:m="http://schemas.openxmlformats.org/officeDocument/2006/math">
                    <m:sSubSup>
                      <m:sSubSupPr>
                        <m:ctrlPr>
                          <a:rPr lang="en-US" altLang="zh-CN" sz="2400" i="1"/>
                        </m:ctrlPr>
                      </m:sSubSupPr>
                      <m:e>
                        <m:acc>
                          <m:accPr>
                            <m:chr m:val="̂"/>
                            <m:ctrlPr>
                              <a:rPr lang="en-US" altLang="zh-CN" sz="2400" i="1"/>
                            </m:ctrlPr>
                          </m:accPr>
                          <m:e>
                            <m:r>
                              <a:rPr lang="en-US" altLang="zh-CN" sz="2400" i="1"/>
                              <m:t>𝑦</m:t>
                            </m:r>
                          </m:e>
                        </m:acc>
                      </m:e>
                      <m:sub>
                        <m:r>
                          <a:rPr lang="en-US" altLang="zh-CN" sz="2400" i="1"/>
                          <m:t>𝑗</m:t>
                        </m:r>
                      </m:sub>
                      <m:sup>
                        <m:r>
                          <a:rPr lang="en-US" altLang="zh-CN" sz="2400" i="1"/>
                          <m:t>𝑘</m:t>
                        </m:r>
                      </m:sup>
                    </m:sSubSup>
                  </m:oMath>
                </a14:m>
                <a:r>
                  <a:rPr lang="en-US" altLang="zh-CN" sz="2400" dirty="0"/>
                  <a:t>)  </a:t>
                </a:r>
                <a:r>
                  <a:rPr lang="zh-CN" altLang="en-US" sz="2400" dirty="0">
                    <a:solidFill>
                      <a:srgbClr val="FF0000"/>
                    </a:solidFill>
                  </a:rPr>
                  <a:t>②  </a:t>
                </a:r>
                <a14:m>
                  <m:oMath xmlns:m="http://schemas.openxmlformats.org/officeDocument/2006/math">
                    <m:r>
                      <a:rPr lang="en-US" altLang="zh-CN" sz="2400" b="0" i="0" smtClean="0"/>
                      <m:t>    </m:t>
                    </m:r>
                    <m:r>
                      <m:rPr>
                        <m:sty m:val="p"/>
                      </m:rPr>
                      <a:rPr lang="el-GR" altLang="zh-CN" sz="2400" i="1" smtClean="0"/>
                      <m:t>Δ</m:t>
                    </m:r>
                  </m:oMath>
                </a14:m>
                <a:r>
                  <a:rPr lang="en-US" altLang="zh-CN" sz="2400" dirty="0"/>
                  <a:t> </a:t>
                </a:r>
                <a14:m>
                  <m:oMath xmlns:m="http://schemas.openxmlformats.org/officeDocument/2006/math">
                    <m:sSub>
                      <m:sSubPr>
                        <m:ctrlPr>
                          <a:rPr lang="en-US" altLang="zh-CN" sz="2400" i="1"/>
                        </m:ctrlPr>
                      </m:sSubPr>
                      <m:e>
                        <m:r>
                          <a:rPr lang="en-US" altLang="zh-CN" sz="2400" i="1"/>
                          <m:t>𝑤</m:t>
                        </m:r>
                      </m:e>
                      <m:sub>
                        <m:r>
                          <a:rPr lang="en-US" altLang="zh-CN" sz="2400" i="1"/>
                          <m:t>h𝑗</m:t>
                        </m:r>
                      </m:sub>
                    </m:sSub>
                    <m:r>
                      <a:rPr lang="en-US" altLang="zh-CN" sz="2400" b="0" i="1" smtClean="0"/>
                      <m:t>=</m:t>
                    </m:r>
                    <m:r>
                      <a:rPr lang="zh-CN" altLang="en-US" sz="2400" i="1"/>
                      <m:t>𝜂</m:t>
                    </m:r>
                    <m:sSub>
                      <m:sSubPr>
                        <m:ctrlPr>
                          <a:rPr lang="en-US" altLang="zh-CN" sz="2400" i="1" smtClean="0"/>
                        </m:ctrlPr>
                      </m:sSubPr>
                      <m:e>
                        <m:r>
                          <a:rPr lang="en-US" altLang="zh-CN" sz="2400" b="0" i="1" smtClean="0"/>
                          <m:t>𝑏</m:t>
                        </m:r>
                      </m:e>
                      <m:sub>
                        <m:r>
                          <a:rPr lang="en-US" altLang="zh-CN" sz="2400" b="0" i="1" smtClean="0"/>
                          <m:t>h</m:t>
                        </m:r>
                      </m:sub>
                    </m:sSub>
                    <m:sSub>
                      <m:sSubPr>
                        <m:ctrlPr>
                          <a:rPr lang="en-US" altLang="zh-CN" sz="2400" i="1" smtClean="0"/>
                        </m:ctrlPr>
                      </m:sSubPr>
                      <m:e>
                        <m:r>
                          <a:rPr lang="en-US" altLang="zh-CN" sz="2400" b="0" i="1" smtClean="0"/>
                          <m:t>𝑔</m:t>
                        </m:r>
                      </m:e>
                      <m:sub>
                        <m:r>
                          <a:rPr lang="en-US" altLang="zh-CN" sz="2400" b="0" i="1" smtClean="0"/>
                          <m:t>𝑗</m:t>
                        </m:r>
                      </m:sub>
                    </m:sSub>
                  </m:oMath>
                </a14:m>
                <a:r>
                  <a:rPr lang="en-US" altLang="zh-CN" sz="2400" dirty="0"/>
                  <a:t>  </a:t>
                </a:r>
                <a:r>
                  <a:rPr lang="zh-CN" altLang="en-US" sz="2400" dirty="0">
                    <a:solidFill>
                      <a:srgbClr val="FF0000"/>
                    </a:solidFill>
                  </a:rPr>
                  <a:t>③</a:t>
                </a:r>
                <a:endParaRPr lang="en-US" altLang="zh-CN" sz="2400" dirty="0">
                  <a:solidFill>
                    <a:srgbClr val="FF0000"/>
                  </a:solidFill>
                </a:endParaRPr>
              </a:p>
              <a:p>
                <a:r>
                  <a:rPr lang="zh-CN" altLang="en-US" sz="2400" dirty="0"/>
                  <a:t>同理可推出</a:t>
                </a:r>
                <a:r>
                  <a:rPr lang="en-US" altLang="zh-CN" sz="2400" dirty="0"/>
                  <a:t>:</a:t>
                </a:r>
                <a:r>
                  <a:rPr lang="zh-CN" altLang="en-US" sz="2400" dirty="0"/>
                  <a:t> </a:t>
                </a:r>
                <a14:m>
                  <m:oMath xmlns:m="http://schemas.openxmlformats.org/officeDocument/2006/math">
                    <m:r>
                      <a:rPr lang="zh-CN" altLang="en-US" sz="2400" i="1" smtClean="0"/>
                      <m:t>∆</m:t>
                    </m:r>
                    <m:sSub>
                      <m:sSubPr>
                        <m:ctrlPr>
                          <a:rPr lang="en-US" altLang="zh-CN" sz="2400" i="1" smtClean="0"/>
                        </m:ctrlPr>
                      </m:sSubPr>
                      <m:e>
                        <m:r>
                          <a:rPr lang="zh-CN" altLang="en-US" sz="2400" i="1" smtClean="0"/>
                          <m:t>𝜃</m:t>
                        </m:r>
                      </m:e>
                      <m:sub>
                        <m:r>
                          <a:rPr lang="en-US" altLang="zh-CN" sz="2400" b="0" i="1" smtClean="0"/>
                          <m:t>𝑗</m:t>
                        </m:r>
                      </m:sub>
                    </m:sSub>
                    <m:r>
                      <a:rPr lang="en-US" altLang="zh-CN" sz="2400" b="0" i="1" smtClean="0"/>
                      <m:t>=−</m:t>
                    </m:r>
                    <m:r>
                      <a:rPr lang="zh-CN" altLang="en-US" sz="2400" b="0" i="1" smtClean="0"/>
                      <m:t>𝜂</m:t>
                    </m:r>
                    <m:f>
                      <m:fPr>
                        <m:ctrlPr>
                          <a:rPr lang="en-US" altLang="zh-CN" sz="2400" b="0" i="1" smtClean="0"/>
                        </m:ctrlPr>
                      </m:fPr>
                      <m:num>
                        <m:r>
                          <a:rPr lang="zh-CN" altLang="en-US" sz="2400" b="0" i="1" smtClean="0"/>
                          <m:t>𝜕</m:t>
                        </m:r>
                        <m:sSub>
                          <m:sSubPr>
                            <m:ctrlPr>
                              <a:rPr lang="en-US" altLang="zh-CN" sz="2400" b="0" i="1" smtClean="0"/>
                            </m:ctrlPr>
                          </m:sSubPr>
                          <m:e>
                            <m:r>
                              <a:rPr lang="en-US" altLang="zh-CN" sz="2400" b="0" i="1" smtClean="0"/>
                              <m:t>𝐸</m:t>
                            </m:r>
                          </m:e>
                          <m:sub>
                            <m:r>
                              <a:rPr lang="en-US" altLang="zh-CN" sz="2400" b="0" i="1" smtClean="0"/>
                              <m:t>𝑘</m:t>
                            </m:r>
                          </m:sub>
                        </m:sSub>
                      </m:num>
                      <m:den>
                        <m:r>
                          <a:rPr lang="zh-CN" altLang="en-US" sz="2400" b="0" i="1" smtClean="0"/>
                          <m:t>𝜕</m:t>
                        </m:r>
                        <m:sSub>
                          <m:sSubPr>
                            <m:ctrlPr>
                              <a:rPr lang="en-US" altLang="zh-CN" sz="2400" b="0" i="1" smtClean="0"/>
                            </m:ctrlPr>
                          </m:sSubPr>
                          <m:e>
                            <m:r>
                              <a:rPr lang="zh-CN" altLang="en-US" sz="2400" b="0" i="1" smtClean="0"/>
                              <m:t>𝜃</m:t>
                            </m:r>
                          </m:e>
                          <m:sub>
                            <m:r>
                              <a:rPr lang="en-US" altLang="zh-CN" sz="2400" b="0" i="1" smtClean="0"/>
                              <m:t>𝑗</m:t>
                            </m:r>
                          </m:sub>
                        </m:sSub>
                      </m:den>
                    </m:f>
                    <m:r>
                      <a:rPr lang="en-US" altLang="zh-CN" sz="2400" b="0" i="1" smtClean="0"/>
                      <m:t>=−</m:t>
                    </m:r>
                    <m:r>
                      <a:rPr lang="zh-CN" altLang="en-US" sz="2400" b="0" i="1" smtClean="0"/>
                      <m:t>𝜂</m:t>
                    </m:r>
                    <m:f>
                      <m:fPr>
                        <m:ctrlPr>
                          <a:rPr lang="en-US" altLang="zh-CN" sz="2400" i="1"/>
                        </m:ctrlPr>
                      </m:fPr>
                      <m:num>
                        <m:r>
                          <a:rPr lang="zh-CN" altLang="en-US" sz="2400" i="1"/>
                          <m:t>𝜕</m:t>
                        </m:r>
                        <m:sSub>
                          <m:sSubPr>
                            <m:ctrlPr>
                              <a:rPr lang="en-US" altLang="zh-CN" sz="2400" i="1"/>
                            </m:ctrlPr>
                          </m:sSubPr>
                          <m:e>
                            <m:r>
                              <a:rPr lang="en-US" altLang="zh-CN" sz="2400" i="1"/>
                              <m:t>𝐸</m:t>
                            </m:r>
                          </m:e>
                          <m:sub>
                            <m:r>
                              <a:rPr lang="en-US" altLang="zh-CN" sz="2400" i="1"/>
                              <m:t>𝑘</m:t>
                            </m:r>
                          </m:sub>
                        </m:sSub>
                      </m:num>
                      <m:den>
                        <m:r>
                          <a:rPr lang="zh-CN" altLang="en-US" sz="2400" i="1"/>
                          <m:t>𝜕</m:t>
                        </m:r>
                        <m:sSubSup>
                          <m:sSubSupPr>
                            <m:ctrlPr>
                              <a:rPr lang="en-US" altLang="zh-CN" sz="2400" i="1" smtClean="0"/>
                            </m:ctrlPr>
                          </m:sSubSupPr>
                          <m:e>
                            <m:acc>
                              <m:accPr>
                                <m:chr m:val="̂"/>
                                <m:ctrlPr>
                                  <a:rPr lang="en-US" altLang="zh-CN" sz="2400" i="1" smtClean="0"/>
                                </m:ctrlPr>
                              </m:accPr>
                              <m:e>
                                <m:r>
                                  <a:rPr lang="en-US" altLang="zh-CN" sz="2400" b="0" i="1" smtClean="0"/>
                                  <m:t>𝑦</m:t>
                                </m:r>
                              </m:e>
                            </m:acc>
                          </m:e>
                          <m:sub>
                            <m:r>
                              <a:rPr lang="en-US" altLang="zh-CN" sz="2400" b="0" i="1" smtClean="0"/>
                              <m:t>𝑗</m:t>
                            </m:r>
                          </m:sub>
                          <m:sup>
                            <m:r>
                              <a:rPr lang="en-US" altLang="zh-CN" sz="2400" b="0" i="1" smtClean="0"/>
                              <m:t>𝑘</m:t>
                            </m:r>
                          </m:sup>
                        </m:sSubSup>
                      </m:den>
                    </m:f>
                  </m:oMath>
                </a14:m>
                <a:r>
                  <a:rPr lang="en-US" altLang="zh-CN" sz="2400" dirty="0"/>
                  <a:t> </a:t>
                </a:r>
                <a14:m>
                  <m:oMath xmlns:m="http://schemas.openxmlformats.org/officeDocument/2006/math">
                    <m:f>
                      <m:fPr>
                        <m:ctrlPr>
                          <a:rPr lang="en-US" altLang="zh-CN" sz="2400" i="1"/>
                        </m:ctrlPr>
                      </m:fPr>
                      <m:num>
                        <m:r>
                          <a:rPr lang="zh-CN" altLang="en-US" sz="2400" i="1"/>
                          <m:t>𝜕</m:t>
                        </m:r>
                        <m:sSubSup>
                          <m:sSubSupPr>
                            <m:ctrlPr>
                              <a:rPr lang="en-US" altLang="zh-CN" sz="2400" i="1"/>
                            </m:ctrlPr>
                          </m:sSubSupPr>
                          <m:e>
                            <m:acc>
                              <m:accPr>
                                <m:chr m:val="̂"/>
                                <m:ctrlPr>
                                  <a:rPr lang="en-US" altLang="zh-CN" sz="2400" i="1"/>
                                </m:ctrlPr>
                              </m:accPr>
                              <m:e>
                                <m:r>
                                  <a:rPr lang="en-US" altLang="zh-CN" sz="2400" i="1"/>
                                  <m:t>𝑦</m:t>
                                </m:r>
                              </m:e>
                            </m:acc>
                          </m:e>
                          <m:sub>
                            <m:r>
                              <a:rPr lang="en-US" altLang="zh-CN" sz="2400" i="1"/>
                              <m:t>𝑗</m:t>
                            </m:r>
                          </m:sub>
                          <m:sup>
                            <m:r>
                              <a:rPr lang="en-US" altLang="zh-CN" sz="2400" i="1"/>
                              <m:t>𝑘</m:t>
                            </m:r>
                          </m:sup>
                        </m:sSubSup>
                      </m:num>
                      <m:den>
                        <m:r>
                          <a:rPr lang="zh-CN" altLang="en-US" sz="2400" i="1"/>
                          <m:t>𝜕</m:t>
                        </m:r>
                        <m:sSub>
                          <m:sSubPr>
                            <m:ctrlPr>
                              <a:rPr lang="en-US" altLang="zh-CN" sz="2400" i="1"/>
                            </m:ctrlPr>
                          </m:sSubPr>
                          <m:e>
                            <m:r>
                              <a:rPr lang="zh-CN" altLang="en-US" sz="2400" i="1"/>
                              <m:t>𝜃</m:t>
                            </m:r>
                          </m:e>
                          <m:sub>
                            <m:r>
                              <a:rPr lang="en-US" altLang="zh-CN" sz="2400" i="1"/>
                              <m:t>𝑗</m:t>
                            </m:r>
                          </m:sub>
                        </m:sSub>
                      </m:den>
                    </m:f>
                    <m:r>
                      <a:rPr lang="en-US" altLang="zh-CN" sz="2400" b="0" i="1" smtClean="0"/>
                      <m:t>=−</m:t>
                    </m:r>
                    <m:r>
                      <a:rPr lang="zh-CN" altLang="en-US" sz="2400" b="0" i="1" smtClean="0"/>
                      <m:t>𝜂</m:t>
                    </m:r>
                    <m:sSub>
                      <m:sSubPr>
                        <m:ctrlPr>
                          <a:rPr lang="en-US" altLang="zh-CN" sz="2400" b="0" i="1" smtClean="0"/>
                        </m:ctrlPr>
                      </m:sSubPr>
                      <m:e>
                        <m:r>
                          <a:rPr lang="en-US" altLang="zh-CN" sz="2400" b="0" i="1" smtClean="0"/>
                          <m:t>𝑔</m:t>
                        </m:r>
                      </m:e>
                      <m:sub>
                        <m:r>
                          <a:rPr lang="en-US" altLang="zh-CN" sz="2400" b="0" i="1" smtClean="0"/>
                          <m:t>𝑗</m:t>
                        </m:r>
                      </m:sub>
                    </m:sSub>
                  </m:oMath>
                </a14:m>
                <a:endParaRPr lang="en-US" altLang="zh-CN" sz="2400" dirty="0"/>
              </a:p>
              <a:p>
                <a:pPr marL="0" indent="0">
                  <a:buNone/>
                </a:pPr>
                <a:endParaRPr lang="en-US" altLang="zh-CN" sz="3600" dirty="0"/>
              </a:p>
              <a:p>
                <a:pPr marL="0" indent="0">
                  <a:buNone/>
                </a:pPr>
                <a:endParaRPr lang="en-US" altLang="zh-CN" sz="2400" i="1" dirty="0"/>
              </a:p>
              <a:p>
                <a:pPr marL="342900" indent="-342900">
                  <a:buFont typeface="Wingdings" panose="05000000000000000000" pitchFamily="2" charset="2"/>
                  <a:buChar char="l"/>
                </a:pPr>
                <a:endParaRPr lang="en-US" altLang="zh-CN" sz="2400" dirty="0"/>
              </a:p>
              <a:p>
                <a:pPr marL="0" indent="0">
                  <a:buNone/>
                </a:pPr>
                <a:endParaRPr lang="zh-CN" altLang="en-US"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93688" y="1278335"/>
                <a:ext cx="11058350" cy="5269279"/>
              </a:xfrm>
              <a:blipFill>
                <a:blip r:embed="rId2"/>
                <a:stretch>
                  <a:fillRect l="-992" t="-1736" r="-827" b="-497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857388" y="3429000"/>
            <a:ext cx="5334612" cy="2940572"/>
          </a:xfrm>
          <a:prstGeom prst="rect">
            <a:avLst/>
          </a:prstGeom>
        </p:spPr>
      </p:pic>
    </p:spTree>
    <p:extLst>
      <p:ext uri="{BB962C8B-B14F-4D97-AF65-F5344CB8AC3E}">
        <p14:creationId xmlns:p14="http://schemas.microsoft.com/office/powerpoint/2010/main" val="2417907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10573"/>
            <a:ext cx="10863262" cy="677863"/>
          </a:xfrm>
        </p:spPr>
        <p:txBody>
          <a:bodyPr/>
          <a:lstStyle/>
          <a:p>
            <a:pPr algn="l"/>
            <a:r>
              <a:rPr lang="zh-CN" altLang="en-US" dirty="0">
                <a:solidFill>
                  <a:schemeClr val="tx1"/>
                </a:solidFill>
              </a:rPr>
              <a:t>误差逆传播算法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0400" y="1366471"/>
                <a:ext cx="10528300" cy="5269279"/>
              </a:xfrm>
            </p:spPr>
            <p:txBody>
              <a:bodyPr>
                <a:normAutofit/>
              </a:bodyPr>
              <a:lstStyle/>
              <a:p>
                <a:r>
                  <a:rPr lang="zh-CN" altLang="en-US" sz="2400" dirty="0"/>
                  <a:t>隐藏层权系数的调整：</a:t>
                </a:r>
                <a14:m>
                  <m:oMath xmlns:m="http://schemas.openxmlformats.org/officeDocument/2006/math">
                    <m:r>
                      <m:rPr>
                        <m:sty m:val="p"/>
                      </m:rPr>
                      <a:rPr lang="el-GR" altLang="zh-CN" sz="2400" i="1" smtClean="0">
                        <a:latin typeface="Cambria Math" panose="02040503050406030204" pitchFamily="18" charset="0"/>
                      </a:rPr>
                      <m:t>Δ</m:t>
                    </m:r>
                    <m:sSub>
                      <m:sSubPr>
                        <m:ctrlPr>
                          <a:rPr lang="el-GR"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m:t>
                    </m:r>
                    <m:r>
                      <a:rPr lang="zh-CN" altLang="en-US" sz="2400" i="1">
                        <a:latin typeface="Cambria Math" panose="02040503050406030204" pitchFamily="18" charset="0"/>
                      </a:rPr>
                      <m:t>𝜂</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den>
                    </m:f>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h</m:t>
                            </m:r>
                          </m:sub>
                        </m:sSub>
                      </m:den>
                    </m:f>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i="1">
                                <a:latin typeface="Cambria Math" panose="02040503050406030204" pitchFamily="18" charset="0"/>
                              </a:rPr>
                              <m:t>h</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den>
                    </m:f>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h</m:t>
                            </m:r>
                          </m:sub>
                        </m:sSub>
                      </m:den>
                    </m:f>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endParaRPr lang="en-US" altLang="zh-CN" sz="2400" dirty="0"/>
              </a:p>
              <a:p>
                <a:r>
                  <a:rPr lang="zh-CN" altLang="en-US" sz="2400" dirty="0"/>
                  <a:t>一个</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oMath>
                </a14:m>
                <a:r>
                  <a:rPr lang="zh-CN" altLang="en-US" sz="2400" dirty="0"/>
                  <a:t>权值会影响所有的</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𝛽</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定义</m:t>
                    </m:r>
                    <m:r>
                      <a:rPr lang="zh-CN" altLang="en-US" sz="2400" i="1" smtClean="0">
                        <a:latin typeface="Cambria Math" panose="02040503050406030204" pitchFamily="18" charset="0"/>
                      </a:rPr>
                      <m:t>反向</m:t>
                    </m:r>
                    <m:r>
                      <a:rPr lang="zh-CN" altLang="en-US" sz="2400" i="1">
                        <a:latin typeface="Cambria Math" panose="02040503050406030204" pitchFamily="18" charset="0"/>
                      </a:rPr>
                      <m:t>误差</m:t>
                    </m:r>
                  </m:oMath>
                </a14:m>
                <a:r>
                  <a:rPr lang="zh-CN" altLang="en-US" sz="2400" dirty="0"/>
                  <a:t>传播信号：</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h</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h</m:t>
                            </m:r>
                          </m:sub>
                        </m:sSub>
                      </m:den>
                    </m:f>
                    <m:r>
                      <a:rPr lang="en-US" altLang="zh-CN" sz="2400" b="0" i="1" smtClean="0">
                        <a:latin typeface="Cambria Math" panose="02040503050406030204" pitchFamily="18" charset="0"/>
                      </a:rPr>
                      <m:t>=−</m:t>
                    </m:r>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h</m:t>
                            </m:r>
                          </m:sub>
                        </m:sSub>
                      </m:den>
                    </m:f>
                    <m:r>
                      <a:rPr lang="en-US" altLang="zh-CN" sz="2400" b="0" i="1" smtClean="0">
                        <a:latin typeface="Cambria Math" panose="02040503050406030204" pitchFamily="18" charset="0"/>
                      </a:rPr>
                      <m:t>=−</m:t>
                    </m:r>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𝑙</m:t>
                        </m:r>
                      </m:sup>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smtClean="0">
                                    <a:latin typeface="Cambria Math" panose="02040503050406030204" pitchFamily="18" charset="0"/>
                                  </a:rPr>
                                  <m:t>𝛽</m:t>
                                </m:r>
                              </m:e>
                              <m:sub>
                                <m:r>
                                  <a:rPr lang="en-US" altLang="zh-CN" sz="2400" b="0" i="1" smtClean="0">
                                    <a:latin typeface="Cambria Math" panose="02040503050406030204" pitchFamily="18" charset="0"/>
                                  </a:rPr>
                                  <m:t>𝑗</m:t>
                                </m:r>
                              </m:sub>
                            </m:sSub>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smtClean="0">
                                    <a:latin typeface="Cambria Math" panose="02040503050406030204" pitchFamily="18" charset="0"/>
                                  </a:rPr>
                                  <m:t>𝛽</m:t>
                                </m:r>
                              </m:e>
                              <m:sub>
                                <m:r>
                                  <a:rPr lang="en-US" altLang="zh-CN" sz="2400" b="0" i="1" smtClean="0">
                                    <a:latin typeface="Cambria Math" panose="02040503050406030204" pitchFamily="18" charset="0"/>
                                  </a:rPr>
                                  <m:t>𝑗</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den>
                        </m:f>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m:t>
                            </m:r>
                          </m:sup>
                        </m:sSup>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h</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𝛾</m:t>
                                </m:r>
                              </m:e>
                              <m:sub>
                                <m:r>
                                  <a:rPr lang="en-US" altLang="zh-CN" sz="2400" b="0" i="1" smtClean="0">
                                    <a:latin typeface="Cambria Math" panose="02040503050406030204" pitchFamily="18" charset="0"/>
                                  </a:rPr>
                                  <m:t>h</m:t>
                                </m:r>
                              </m:sub>
                            </m:sSub>
                          </m:e>
                        </m:d>
                        <m:r>
                          <a:rPr lang="en-US" altLang="zh-CN" sz="2400" b="0" i="1" smtClean="0">
                            <a:latin typeface="Cambria Math" panose="02040503050406030204" pitchFamily="18" charset="0"/>
                          </a:rPr>
                          <m:t>=</m:t>
                        </m:r>
                      </m:e>
                    </m:nary>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𝑙</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𝑗</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e>
                    </m:nary>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h</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𝛾</m:t>
                        </m:r>
                      </m:e>
                      <m:sub>
                        <m:r>
                          <a:rPr lang="en-US" altLang="zh-CN" sz="2400" i="1">
                            <a:latin typeface="Cambria Math" panose="02040503050406030204" pitchFamily="18" charset="0"/>
                          </a:rPr>
                          <m:t>h</m:t>
                        </m:r>
                      </m:sub>
                    </m:sSub>
                    <m:r>
                      <a:rPr lang="en-US" altLang="zh-CN" sz="2400" b="0" i="1" smtClean="0">
                        <a:latin typeface="Cambria Math" panose="02040503050406030204" pitchFamily="18" charset="0"/>
                      </a:rPr>
                      <m:t>)</m:t>
                    </m:r>
                  </m:oMath>
                </a14:m>
                <a:endParaRPr lang="en-US" altLang="zh-CN" sz="2400" b="0" i="1" dirty="0"/>
              </a:p>
              <a:p>
                <a:pPr marL="0" indent="0">
                  <a:buNone/>
                </a:pPr>
                <a:r>
                  <a:rPr lang="en-US" altLang="zh-CN" sz="2400" b="0" dirty="0"/>
                  <a:t>      </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r>
                      <a:rPr lang="en-US" altLang="zh-CN" sz="2400" b="0" i="1" smtClean="0">
                        <a:latin typeface="Cambria Math" panose="02040503050406030204" pitchFamily="18" charset="0"/>
                      </a:rPr>
                      <m:t>(1−</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r>
                      <a:rPr lang="en-US" altLang="zh-CN" sz="2400" b="0" i="1" smtClean="0">
                        <a:latin typeface="Cambria Math" panose="02040503050406030204" pitchFamily="18" charset="0"/>
                      </a:rPr>
                      <m:t>)</m:t>
                    </m:r>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𝑙</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𝑗</m:t>
                            </m:r>
                          </m:sub>
                        </m:sSub>
                      </m:e>
                    </m:nary>
                  </m:oMath>
                </a14:m>
                <a:endParaRPr lang="en-US" altLang="zh-CN" sz="2400" dirty="0"/>
              </a:p>
              <a:p>
                <a:pPr marL="0" indent="0">
                  <a:buNone/>
                </a:pPr>
                <a14:m>
                  <m:oMath xmlns:m="http://schemas.openxmlformats.org/officeDocument/2006/math">
                    <m:r>
                      <a:rPr lang="en-US" altLang="zh-CN" sz="2400" b="0" i="1" smtClean="0">
                        <a:latin typeface="Cambria Math" panose="02040503050406030204" pitchFamily="18" charset="0"/>
                      </a:rPr>
                      <m:t>   </m:t>
                    </m:r>
                    <m:r>
                      <m:rPr>
                        <m:sty m:val="p"/>
                      </m:rPr>
                      <a:rPr lang="el-GR" altLang="zh-CN" sz="2400" i="1" smtClean="0">
                        <a:latin typeface="Cambria Math" panose="02040503050406030204" pitchFamily="18" charset="0"/>
                      </a:rPr>
                      <m:t>Δ</m:t>
                    </m:r>
                    <m:sSub>
                      <m:sSubPr>
                        <m:ctrlPr>
                          <a:rPr lang="el-GR"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r>
                      <a:rPr lang="zh-CN" altLang="en-US" sz="2400" i="1" dirty="0" smtClean="0">
                        <a:latin typeface="Cambria Math" panose="02040503050406030204" pitchFamily="18" charset="0"/>
                      </a:rPr>
                      <m:t>𝜂</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h</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endParaRPr lang="en-US" altLang="zh-CN" sz="2400" dirty="0"/>
              </a:p>
              <a:p>
                <a:pPr marL="0" indent="0">
                  <a:buNone/>
                </a:pPr>
                <a:endParaRPr lang="en-US" altLang="zh-CN" sz="2400" dirty="0"/>
              </a:p>
              <a:p>
                <a:r>
                  <a:rPr lang="zh-CN" altLang="en-US" sz="2400" dirty="0"/>
                  <a:t>同理，可推导出</a:t>
                </a:r>
                <a14:m>
                  <m:oMath xmlns:m="http://schemas.openxmlformats.org/officeDocument/2006/math">
                    <m:r>
                      <m:rPr>
                        <m:sty m:val="p"/>
                      </m:rPr>
                      <a:rPr lang="el-GR" altLang="zh-CN" sz="2400" i="1" smtClean="0">
                        <a:latin typeface="Cambria Math" panose="02040503050406030204" pitchFamily="18" charset="0"/>
                      </a:rPr>
                      <m:t>Δ</m:t>
                    </m:r>
                    <m:sSub>
                      <m:sSubPr>
                        <m:ctrlPr>
                          <a:rPr lang="el-GR" altLang="zh-CN" sz="2400" i="1" smtClean="0">
                            <a:latin typeface="Cambria Math" panose="02040503050406030204" pitchFamily="18" charset="0"/>
                          </a:rPr>
                        </m:ctrlPr>
                      </m:sSubPr>
                      <m:e>
                        <m:r>
                          <a:rPr lang="zh-CN" altLang="el-GR" sz="2400" i="1" smtClean="0">
                            <a:latin typeface="Cambria Math" panose="02040503050406030204" pitchFamily="18" charset="0"/>
                          </a:rPr>
                          <m:t>𝛾</m:t>
                        </m:r>
                      </m:e>
                      <m:sub>
                        <m:r>
                          <a:rPr lang="en-US" altLang="zh-CN" sz="2400" b="0" i="1" smtClean="0">
                            <a:latin typeface="Cambria Math" panose="02040503050406030204" pitchFamily="18" charset="0"/>
                          </a:rPr>
                          <m:t>h</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h</m:t>
                        </m:r>
                      </m:sub>
                    </m:sSub>
                  </m:oMath>
                </a14:m>
                <a:endParaRPr lang="en-US" altLang="zh-CN" sz="2400" dirty="0"/>
              </a:p>
              <a:p>
                <a:pPr marL="0" indent="0">
                  <a:buNone/>
                </a:pPr>
                <a:endParaRPr lang="en-US" altLang="zh-CN" sz="3600" dirty="0"/>
              </a:p>
              <a:p>
                <a:pPr marL="0" indent="0">
                  <a:buNone/>
                </a:pPr>
                <a:endParaRPr lang="en-US" altLang="zh-CN" sz="2400" i="1" dirty="0"/>
              </a:p>
              <a:p>
                <a:pPr marL="342900" indent="-342900">
                  <a:buFont typeface="Wingdings" panose="05000000000000000000" pitchFamily="2" charset="2"/>
                  <a:buChar char="l"/>
                </a:pPr>
                <a:endParaRPr lang="en-US" altLang="zh-CN" sz="2400" dirty="0"/>
              </a:p>
              <a:p>
                <a:pPr marL="0" indent="0">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0400" y="1366471"/>
                <a:ext cx="10528300" cy="5269279"/>
              </a:xfrm>
              <a:blipFill>
                <a:blip r:embed="rId2"/>
                <a:stretch>
                  <a:fillRect l="-104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BDEE259-5C94-5DF6-63B9-34D023330F38}"/>
              </a:ext>
            </a:extLst>
          </p:cNvPr>
          <p:cNvSpPr txBox="1"/>
          <p:nvPr/>
        </p:nvSpPr>
        <p:spPr>
          <a:xfrm>
            <a:off x="11690564" y="3059668"/>
            <a:ext cx="415498" cy="369332"/>
          </a:xfrm>
          <a:prstGeom prst="rect">
            <a:avLst/>
          </a:prstGeom>
          <a:noFill/>
        </p:spPr>
        <p:txBody>
          <a:bodyPr wrap="none" rtlCol="0">
            <a:spAutoFit/>
          </a:bodyPr>
          <a:lstStyle/>
          <a:p>
            <a:r>
              <a:rPr lang="zh-CN" altLang="en-US" dirty="0"/>
              <a:t>③</a:t>
            </a:r>
          </a:p>
        </p:txBody>
      </p:sp>
    </p:spTree>
    <p:extLst>
      <p:ext uri="{BB962C8B-B14F-4D97-AF65-F5344CB8AC3E}">
        <p14:creationId xmlns:p14="http://schemas.microsoft.com/office/powerpoint/2010/main" val="4231338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242709"/>
            <a:ext cx="10888662" cy="677863"/>
          </a:xfrm>
        </p:spPr>
        <p:txBody>
          <a:bodyPr/>
          <a:lstStyle/>
          <a:p>
            <a:pPr algn="l"/>
            <a:r>
              <a:rPr lang="zh-CN" altLang="en-US" dirty="0">
                <a:solidFill>
                  <a:schemeClr val="tx1"/>
                </a:solidFill>
              </a:rPr>
              <a:t>误差逆传播算法</a:t>
            </a:r>
          </a:p>
        </p:txBody>
      </p:sp>
      <mc:AlternateContent xmlns:mc="http://schemas.openxmlformats.org/markup-compatibility/2006">
        <mc:Choice xmlns:a14="http://schemas.microsoft.com/office/drawing/2010/main" Requires="a14">
          <p:graphicFrame>
            <p:nvGraphicFramePr>
              <p:cNvPr id="7" name="表格 7">
                <a:extLst>
                  <a:ext uri="{FF2B5EF4-FFF2-40B4-BE49-F238E27FC236}">
                    <a16:creationId xmlns:a16="http://schemas.microsoft.com/office/drawing/2014/main" id="{3C042991-256D-56EF-F877-D3425AA02369}"/>
                  </a:ext>
                </a:extLst>
              </p:cNvPr>
              <p:cNvGraphicFramePr>
                <a:graphicFrameLocks noGrp="1"/>
              </p:cNvGraphicFramePr>
              <p:nvPr>
                <p:extLst>
                  <p:ext uri="{D42A27DB-BD31-4B8C-83A1-F6EECF244321}">
                    <p14:modId xmlns:p14="http://schemas.microsoft.com/office/powerpoint/2010/main" val="1993548015"/>
                  </p:ext>
                </p:extLst>
              </p:nvPr>
            </p:nvGraphicFramePr>
            <p:xfrm>
              <a:off x="965200" y="1358901"/>
              <a:ext cx="10672762" cy="4967882"/>
            </p:xfrm>
            <a:graphic>
              <a:graphicData uri="http://schemas.openxmlformats.org/drawingml/2006/table">
                <a:tbl>
                  <a:tblPr firstRow="1" bandRow="1">
                    <a:tableStyleId>{2D5ABB26-0587-4C30-8999-92F81FD0307C}</a:tableStyleId>
                  </a:tblPr>
                  <a:tblGrid>
                    <a:gridCol w="10672762">
                      <a:extLst>
                        <a:ext uri="{9D8B030D-6E8A-4147-A177-3AD203B41FA5}">
                          <a16:colId xmlns:a16="http://schemas.microsoft.com/office/drawing/2014/main" val="1733457971"/>
                        </a:ext>
                      </a:extLst>
                    </a:gridCol>
                  </a:tblGrid>
                  <a:tr h="4967882">
                    <a:tc>
                      <a:txBody>
                        <a:bodyPr/>
                        <a:lstStyle/>
                        <a:p>
                          <a:r>
                            <a:rPr lang="zh-CN" altLang="en-US" sz="2400" dirty="0">
                              <a:latin typeface="+mj-ea"/>
                              <a:ea typeface="+mj-ea"/>
                            </a:rPr>
                            <a:t>输入：训练集</a:t>
                          </a:r>
                          <a14:m>
                            <m:oMath xmlns:m="http://schemas.openxmlformats.org/officeDocument/2006/math">
                              <m:r>
                                <a:rPr lang="en-US" altLang="zh-CN" sz="2400" b="0" i="1" smtClean="0">
                                  <a:latin typeface="+mj-ea"/>
                                  <a:ea typeface="+mj-ea"/>
                                </a:rPr>
                                <m:t>𝐷</m:t>
                              </m:r>
                              <m:r>
                                <a:rPr lang="en-US" altLang="zh-CN" sz="2400" b="0" i="1" smtClean="0">
                                  <a:latin typeface="+mj-ea"/>
                                  <a:ea typeface="+mj-ea"/>
                                </a:rPr>
                                <m:t>=</m:t>
                              </m:r>
                              <m:sSubSup>
                                <m:sSubSupPr>
                                  <m:ctrlPr>
                                    <a:rPr lang="en-US" altLang="zh-CN" sz="2400" b="0" i="1" smtClean="0">
                                      <a:latin typeface="+mj-ea"/>
                                      <a:ea typeface="+mj-ea"/>
                                    </a:rPr>
                                  </m:ctrlPr>
                                </m:sSubSupPr>
                                <m:e>
                                  <m:r>
                                    <a:rPr lang="en-US" altLang="zh-CN" sz="2400" b="0" i="1" smtClean="0">
                                      <a:latin typeface="+mj-ea"/>
                                      <a:ea typeface="+mj-ea"/>
                                    </a:rPr>
                                    <m:t>{(</m:t>
                                  </m:r>
                                  <m:sSub>
                                    <m:sSubPr>
                                      <m:ctrlPr>
                                        <a:rPr lang="en-US" altLang="zh-CN" sz="2400" b="0" i="1" smtClean="0">
                                          <a:latin typeface="+mj-ea"/>
                                          <a:ea typeface="+mj-ea"/>
                                        </a:rPr>
                                      </m:ctrlPr>
                                    </m:sSubPr>
                                    <m:e>
                                      <m:r>
                                        <a:rPr lang="en-US" altLang="zh-CN" sz="2400" b="0" i="1" smtClean="0">
                                          <a:latin typeface="+mj-ea"/>
                                          <a:ea typeface="+mj-ea"/>
                                        </a:rPr>
                                        <m:t>𝑥</m:t>
                                      </m:r>
                                    </m:e>
                                    <m:sub>
                                      <m:r>
                                        <a:rPr lang="en-US" altLang="zh-CN" sz="2400" b="0" i="1" smtClean="0">
                                          <a:latin typeface="+mj-ea"/>
                                          <a:ea typeface="+mj-ea"/>
                                        </a:rPr>
                                        <m:t>𝑘</m:t>
                                      </m:r>
                                    </m:sub>
                                  </m:sSub>
                                  <m:r>
                                    <a:rPr lang="en-US" altLang="zh-CN" sz="2400" b="0" i="1" smtClean="0">
                                      <a:latin typeface="+mj-ea"/>
                                      <a:ea typeface="+mj-ea"/>
                                    </a:rPr>
                                    <m:t>,</m:t>
                                  </m:r>
                                  <m:sSub>
                                    <m:sSubPr>
                                      <m:ctrlPr>
                                        <a:rPr lang="en-US" altLang="zh-CN" sz="2400" b="0" i="1" smtClean="0">
                                          <a:latin typeface="+mj-ea"/>
                                          <a:ea typeface="+mj-ea"/>
                                        </a:rPr>
                                      </m:ctrlPr>
                                    </m:sSubPr>
                                    <m:e>
                                      <m:r>
                                        <a:rPr lang="en-US" altLang="zh-CN" sz="2400" b="0" i="1" smtClean="0">
                                          <a:latin typeface="+mj-ea"/>
                                          <a:ea typeface="+mj-ea"/>
                                        </a:rPr>
                                        <m:t>𝑦</m:t>
                                      </m:r>
                                    </m:e>
                                    <m:sub>
                                      <m:r>
                                        <a:rPr lang="en-US" altLang="zh-CN" sz="2400" b="0" i="1" smtClean="0">
                                          <a:latin typeface="+mj-ea"/>
                                          <a:ea typeface="+mj-ea"/>
                                        </a:rPr>
                                        <m:t>𝑘</m:t>
                                      </m:r>
                                    </m:sub>
                                  </m:sSub>
                                  <m:r>
                                    <a:rPr lang="en-US" altLang="zh-CN" sz="2400" b="0" i="1" smtClean="0">
                                      <a:latin typeface="+mj-ea"/>
                                      <a:ea typeface="+mj-ea"/>
                                    </a:rPr>
                                    <m:t>)}</m:t>
                                  </m:r>
                                </m:e>
                                <m:sub>
                                  <m:r>
                                    <a:rPr lang="en-US" altLang="zh-CN" sz="2400" b="0" i="1" smtClean="0">
                                      <a:latin typeface="+mj-ea"/>
                                      <a:ea typeface="+mj-ea"/>
                                    </a:rPr>
                                    <m:t>𝑘</m:t>
                                  </m:r>
                                  <m:r>
                                    <a:rPr lang="en-US" altLang="zh-CN" sz="2400" b="0" i="1" smtClean="0">
                                      <a:latin typeface="+mj-ea"/>
                                      <a:ea typeface="+mj-ea"/>
                                    </a:rPr>
                                    <m:t>=1</m:t>
                                  </m:r>
                                </m:sub>
                                <m:sup>
                                  <m:r>
                                    <a:rPr lang="en-US" altLang="zh-CN" sz="2400" b="0" i="1" smtClean="0">
                                      <a:latin typeface="+mj-ea"/>
                                      <a:ea typeface="+mj-ea"/>
                                    </a:rPr>
                                    <m:t>𝑚</m:t>
                                  </m:r>
                                </m:sup>
                              </m:sSubSup>
                              <m:r>
                                <a:rPr lang="en-US" altLang="zh-CN" sz="2400" b="0" i="1" smtClean="0">
                                  <a:latin typeface="+mj-ea"/>
                                  <a:ea typeface="+mj-ea"/>
                                </a:rPr>
                                <m:t>;</m:t>
                              </m:r>
                              <m:r>
                                <a:rPr lang="zh-CN" altLang="en-US" sz="2400" b="0" i="1" smtClean="0">
                                  <a:latin typeface="+mj-ea"/>
                                  <a:ea typeface="+mj-ea"/>
                                </a:rPr>
                                <m:t>学习率</m:t>
                              </m:r>
                              <m:r>
                                <a:rPr lang="zh-CN" altLang="en-US" sz="2400" b="0" i="1" smtClean="0">
                                  <a:latin typeface="+mj-ea"/>
                                  <a:ea typeface="+mj-ea"/>
                                </a:rPr>
                                <m:t>𝜂</m:t>
                              </m:r>
                              <m:r>
                                <a:rPr lang="en-US" altLang="zh-CN" sz="2400" b="0" i="1" smtClean="0">
                                  <a:latin typeface="+mj-ea"/>
                                  <a:ea typeface="+mj-ea"/>
                                </a:rPr>
                                <m:t>.</m:t>
                              </m:r>
                            </m:oMath>
                          </a14:m>
                          <a:endParaRPr lang="en-US" altLang="zh-CN" sz="2400" b="0" dirty="0">
                            <a:latin typeface="+mj-ea"/>
                            <a:ea typeface="+mj-ea"/>
                          </a:endParaRPr>
                        </a:p>
                        <a:p>
                          <a:r>
                            <a:rPr lang="zh-CN" altLang="en-US" sz="2400" dirty="0">
                              <a:latin typeface="+mj-ea"/>
                              <a:ea typeface="+mj-ea"/>
                            </a:rPr>
                            <a:t>过程：</a:t>
                          </a:r>
                          <a:endParaRPr lang="en-US" altLang="zh-CN" sz="2400" dirty="0">
                            <a:latin typeface="+mj-ea"/>
                            <a:ea typeface="+mj-ea"/>
                          </a:endParaRPr>
                        </a:p>
                        <a:p>
                          <a:r>
                            <a:rPr lang="en-US" altLang="zh-CN" sz="2400" dirty="0">
                              <a:latin typeface="+mj-ea"/>
                              <a:ea typeface="+mj-ea"/>
                            </a:rPr>
                            <a:t>1</a:t>
                          </a:r>
                          <a:r>
                            <a:rPr lang="zh-CN" altLang="en-US" sz="2400" dirty="0">
                              <a:latin typeface="+mj-ea"/>
                              <a:ea typeface="+mj-ea"/>
                            </a:rPr>
                            <a:t>：在（</a:t>
                          </a:r>
                          <a:r>
                            <a:rPr lang="en-US" altLang="zh-CN" sz="2400" dirty="0">
                              <a:latin typeface="+mj-ea"/>
                              <a:ea typeface="+mj-ea"/>
                            </a:rPr>
                            <a:t>0,1</a:t>
                          </a:r>
                          <a:r>
                            <a:rPr lang="zh-CN" altLang="en-US" sz="2400" dirty="0">
                              <a:latin typeface="+mj-ea"/>
                              <a:ea typeface="+mj-ea"/>
                            </a:rPr>
                            <a:t>）范围内随机初始化网络中所有连接权和阈值</a:t>
                          </a:r>
                          <a:endParaRPr lang="en-US" altLang="zh-CN" sz="2400" dirty="0">
                            <a:latin typeface="+mj-ea"/>
                            <a:ea typeface="+mj-ea"/>
                          </a:endParaRPr>
                        </a:p>
                        <a:p>
                          <a:r>
                            <a:rPr lang="en-US" altLang="zh-CN" sz="2400" dirty="0">
                              <a:latin typeface="+mj-ea"/>
                              <a:ea typeface="+mj-ea"/>
                            </a:rPr>
                            <a:t>2</a:t>
                          </a:r>
                          <a:r>
                            <a:rPr lang="zh-CN" altLang="en-US" sz="2400" dirty="0">
                              <a:latin typeface="+mj-ea"/>
                              <a:ea typeface="+mj-ea"/>
                            </a:rPr>
                            <a:t>：</a:t>
                          </a:r>
                          <a:r>
                            <a:rPr lang="en-US" altLang="zh-CN" sz="2400" dirty="0">
                              <a:latin typeface="+mj-ea"/>
                              <a:ea typeface="+mj-ea"/>
                            </a:rPr>
                            <a:t>repeat</a:t>
                          </a:r>
                        </a:p>
                        <a:p>
                          <a:r>
                            <a:rPr lang="en-US" altLang="zh-CN" sz="2400" dirty="0">
                              <a:latin typeface="+mj-ea"/>
                              <a:ea typeface="+mj-ea"/>
                            </a:rPr>
                            <a:t>3:      for all </a:t>
                          </a:r>
                          <a14:m>
                            <m:oMath xmlns:m="http://schemas.openxmlformats.org/officeDocument/2006/math">
                              <m:d>
                                <m:dPr>
                                  <m:ctrlPr>
                                    <a:rPr lang="en-US" altLang="zh-CN" sz="2400" b="0" i="1" smtClean="0">
                                      <a:latin typeface="+mj-ea"/>
                                      <a:ea typeface="+mj-ea"/>
                                    </a:rPr>
                                  </m:ctrlPr>
                                </m:dPr>
                                <m:e>
                                  <m:sSub>
                                    <m:sSubPr>
                                      <m:ctrlPr>
                                        <a:rPr lang="en-US" altLang="zh-CN" sz="2400" b="0" i="1" smtClean="0">
                                          <a:latin typeface="+mj-ea"/>
                                          <a:ea typeface="+mj-ea"/>
                                        </a:rPr>
                                      </m:ctrlPr>
                                    </m:sSubPr>
                                    <m:e>
                                      <m:r>
                                        <a:rPr lang="en-US" altLang="zh-CN" sz="2400" b="0" i="1" smtClean="0">
                                          <a:latin typeface="+mj-ea"/>
                                          <a:ea typeface="+mj-ea"/>
                                        </a:rPr>
                                        <m:t>𝑥</m:t>
                                      </m:r>
                                    </m:e>
                                    <m:sub>
                                      <m:r>
                                        <a:rPr lang="en-US" altLang="zh-CN" sz="2400" b="0" i="1" smtClean="0">
                                          <a:latin typeface="+mj-ea"/>
                                          <a:ea typeface="+mj-ea"/>
                                        </a:rPr>
                                        <m:t>𝑘</m:t>
                                      </m:r>
                                    </m:sub>
                                  </m:sSub>
                                  <m:r>
                                    <a:rPr lang="en-US" altLang="zh-CN" sz="2400" b="0" i="1" smtClean="0">
                                      <a:latin typeface="+mj-ea"/>
                                      <a:ea typeface="+mj-ea"/>
                                    </a:rPr>
                                    <m:t>,</m:t>
                                  </m:r>
                                  <m:sSub>
                                    <m:sSubPr>
                                      <m:ctrlPr>
                                        <a:rPr lang="en-US" altLang="zh-CN" sz="2400" b="0" i="1" smtClean="0">
                                          <a:latin typeface="+mj-ea"/>
                                          <a:ea typeface="+mj-ea"/>
                                        </a:rPr>
                                      </m:ctrlPr>
                                    </m:sSubPr>
                                    <m:e>
                                      <m:r>
                                        <a:rPr lang="en-US" altLang="zh-CN" sz="2400" b="0" i="1" smtClean="0">
                                          <a:latin typeface="+mj-ea"/>
                                          <a:ea typeface="+mj-ea"/>
                                        </a:rPr>
                                        <m:t>𝑦</m:t>
                                      </m:r>
                                    </m:e>
                                    <m:sub>
                                      <m:r>
                                        <a:rPr lang="en-US" altLang="zh-CN" sz="2400" b="0" i="1" smtClean="0">
                                          <a:latin typeface="+mj-ea"/>
                                          <a:ea typeface="+mj-ea"/>
                                        </a:rPr>
                                        <m:t>𝑘</m:t>
                                      </m:r>
                                    </m:sub>
                                  </m:sSub>
                                </m:e>
                              </m:d>
                              <m:r>
                                <a:rPr lang="zh-CN" altLang="en-US" sz="2400" b="0" i="1" smtClean="0">
                                  <a:latin typeface="+mj-ea"/>
                                  <a:ea typeface="+mj-ea"/>
                                </a:rPr>
                                <m:t>𝜖</m:t>
                              </m:r>
                              <m:r>
                                <a:rPr lang="en-US" altLang="zh-CN" sz="2400" b="0" i="1" smtClean="0">
                                  <a:latin typeface="+mj-ea"/>
                                  <a:ea typeface="+mj-ea"/>
                                </a:rPr>
                                <m:t>𝐷</m:t>
                              </m:r>
                            </m:oMath>
                          </a14:m>
                          <a:r>
                            <a:rPr lang="en-US" altLang="zh-CN" sz="2400" dirty="0">
                              <a:latin typeface="+mj-ea"/>
                              <a:ea typeface="+mj-ea"/>
                            </a:rPr>
                            <a:t> do</a:t>
                          </a:r>
                        </a:p>
                        <a:p>
                          <a:r>
                            <a:rPr lang="en-US" altLang="zh-CN" sz="2400" dirty="0">
                              <a:latin typeface="+mj-ea"/>
                              <a:ea typeface="+mj-ea"/>
                            </a:rPr>
                            <a:t>4:           </a:t>
                          </a:r>
                          <a:r>
                            <a:rPr lang="zh-CN" altLang="en-US" sz="2400" dirty="0">
                              <a:latin typeface="+mj-ea"/>
                              <a:ea typeface="+mj-ea"/>
                            </a:rPr>
                            <a:t>根据当前参数和式①计算当前样本的输出</a:t>
                          </a:r>
                          <a14:m>
                            <m:oMath xmlns:m="http://schemas.openxmlformats.org/officeDocument/2006/math">
                              <m:sSub>
                                <m:sSubPr>
                                  <m:ctrlPr>
                                    <a:rPr lang="en-US" altLang="zh-CN" sz="2400" i="1" smtClean="0">
                                      <a:latin typeface="+mj-ea"/>
                                      <a:ea typeface="+mj-ea"/>
                                    </a:rPr>
                                  </m:ctrlPr>
                                </m:sSubPr>
                                <m:e>
                                  <m:acc>
                                    <m:accPr>
                                      <m:chr m:val="̂"/>
                                      <m:ctrlPr>
                                        <a:rPr lang="en-US" altLang="zh-CN" sz="2400" i="1" smtClean="0">
                                          <a:latin typeface="+mj-ea"/>
                                          <a:ea typeface="+mj-ea"/>
                                        </a:rPr>
                                      </m:ctrlPr>
                                    </m:accPr>
                                    <m:e>
                                      <m:r>
                                        <a:rPr lang="en-US" altLang="zh-CN" sz="2400" b="0" i="1" smtClean="0">
                                          <a:latin typeface="+mj-ea"/>
                                          <a:ea typeface="+mj-ea"/>
                                        </a:rPr>
                                        <m:t>𝑦</m:t>
                                      </m:r>
                                    </m:e>
                                  </m:acc>
                                </m:e>
                                <m:sub>
                                  <m:r>
                                    <a:rPr lang="en-US" altLang="zh-CN" sz="2400" b="0" i="1" smtClean="0">
                                      <a:latin typeface="+mj-ea"/>
                                      <a:ea typeface="+mj-ea"/>
                                    </a:rPr>
                                    <m:t>𝑘</m:t>
                                  </m:r>
                                </m:sub>
                              </m:sSub>
                            </m:oMath>
                          </a14:m>
                          <a:endParaRPr lang="en-US" altLang="zh-CN" sz="2400" b="0" dirty="0">
                            <a:latin typeface="+mj-ea"/>
                            <a:ea typeface="+mj-ea"/>
                          </a:endParaRPr>
                        </a:p>
                        <a:p>
                          <a:r>
                            <a:rPr lang="en-US" altLang="zh-CN" sz="2400" dirty="0">
                              <a:latin typeface="+mj-ea"/>
                              <a:ea typeface="+mj-ea"/>
                            </a:rPr>
                            <a:t>5</a:t>
                          </a:r>
                          <a:r>
                            <a:rPr lang="zh-CN" altLang="en-US" sz="2400" dirty="0">
                              <a:latin typeface="+mj-ea"/>
                              <a:ea typeface="+mj-ea"/>
                            </a:rPr>
                            <a:t>：         根据式②计算输出层神经元的梯度项</a:t>
                          </a:r>
                          <a14:m>
                            <m:oMath xmlns:m="http://schemas.openxmlformats.org/officeDocument/2006/math">
                              <m:sSub>
                                <m:sSubPr>
                                  <m:ctrlPr>
                                    <a:rPr lang="en-US" altLang="zh-CN" sz="2400" i="1" smtClean="0">
                                      <a:latin typeface="+mj-ea"/>
                                      <a:ea typeface="+mj-ea"/>
                                    </a:rPr>
                                  </m:ctrlPr>
                                </m:sSubPr>
                                <m:e>
                                  <m:r>
                                    <m:rPr>
                                      <m:sty m:val="p"/>
                                    </m:rPr>
                                    <a:rPr lang="en-US" altLang="zh-CN" sz="2400" i="1" smtClean="0">
                                      <a:latin typeface="+mj-ea"/>
                                      <a:ea typeface="+mj-ea"/>
                                    </a:rPr>
                                    <m:t>g</m:t>
                                  </m:r>
                                </m:e>
                                <m:sub>
                                  <m:r>
                                    <a:rPr lang="en-US" altLang="zh-CN" sz="2400" b="0" i="1" smtClean="0">
                                      <a:latin typeface="+mj-ea"/>
                                      <a:ea typeface="+mj-ea"/>
                                    </a:rPr>
                                    <m:t>𝑗</m:t>
                                  </m:r>
                                </m:sub>
                              </m:sSub>
                              <m:r>
                                <a:rPr lang="en-US" altLang="zh-CN" sz="2400" b="0" i="1" smtClean="0">
                                  <a:latin typeface="+mj-ea"/>
                                  <a:ea typeface="+mj-ea"/>
                                </a:rPr>
                                <m:t>;</m:t>
                              </m:r>
                            </m:oMath>
                          </a14:m>
                          <a:endParaRPr lang="en-US" altLang="zh-CN" sz="2400" b="0" dirty="0">
                            <a:latin typeface="+mj-ea"/>
                            <a:ea typeface="+mj-ea"/>
                          </a:endParaRPr>
                        </a:p>
                        <a:p>
                          <a:r>
                            <a:rPr lang="en-US" altLang="zh-CN" sz="2400" dirty="0">
                              <a:latin typeface="+mj-ea"/>
                              <a:ea typeface="+mj-ea"/>
                            </a:rPr>
                            <a:t>6</a:t>
                          </a:r>
                          <a:r>
                            <a:rPr lang="zh-CN" altLang="en-US" sz="2400" dirty="0">
                              <a:latin typeface="+mj-ea"/>
                              <a:ea typeface="+mj-ea"/>
                            </a:rPr>
                            <a:t>：         根据式③计算隐藏层神经元的梯度项</a:t>
                          </a:r>
                          <a14:m>
                            <m:oMath xmlns:m="http://schemas.openxmlformats.org/officeDocument/2006/math">
                              <m:sSub>
                                <m:sSubPr>
                                  <m:ctrlPr>
                                    <a:rPr lang="en-US" altLang="zh-CN" sz="2400" i="1" smtClean="0">
                                      <a:latin typeface="+mj-ea"/>
                                      <a:ea typeface="+mj-ea"/>
                                    </a:rPr>
                                  </m:ctrlPr>
                                </m:sSubPr>
                                <m:e>
                                  <m:r>
                                    <a:rPr lang="en-US" altLang="zh-CN" sz="2400" b="0" i="1" smtClean="0">
                                      <a:latin typeface="+mj-ea"/>
                                      <a:ea typeface="+mj-ea"/>
                                    </a:rPr>
                                    <m:t>𝑒</m:t>
                                  </m:r>
                                </m:e>
                                <m:sub>
                                  <m:r>
                                    <a:rPr lang="en-US" altLang="zh-CN" sz="2400" b="0" i="1" smtClean="0">
                                      <a:latin typeface="+mj-ea"/>
                                      <a:ea typeface="+mj-ea"/>
                                    </a:rPr>
                                    <m:t>h</m:t>
                                  </m:r>
                                </m:sub>
                              </m:sSub>
                              <m:r>
                                <a:rPr lang="en-US" altLang="zh-CN" sz="2400" b="0" i="1" smtClean="0">
                                  <a:latin typeface="+mj-ea"/>
                                  <a:ea typeface="+mj-ea"/>
                                </a:rPr>
                                <m:t>;</m:t>
                              </m:r>
                            </m:oMath>
                          </a14:m>
                          <a:endParaRPr lang="en-US" altLang="zh-CN" sz="2400" b="0" dirty="0">
                            <a:latin typeface="+mj-ea"/>
                            <a:ea typeface="+mj-ea"/>
                          </a:endParaRPr>
                        </a:p>
                        <a:p>
                          <a:r>
                            <a:rPr lang="en-US" altLang="zh-CN" sz="2400" dirty="0">
                              <a:latin typeface="+mj-ea"/>
                              <a:ea typeface="+mj-ea"/>
                            </a:rPr>
                            <a:t>7:            </a:t>
                          </a:r>
                          <a:r>
                            <a:rPr lang="zh-CN" altLang="en-US" sz="2400" dirty="0">
                              <a:latin typeface="+mj-ea"/>
                              <a:ea typeface="+mj-ea"/>
                            </a:rPr>
                            <a:t>同理根据前述算式更新连接权</a:t>
                          </a:r>
                          <a14:m>
                            <m:oMath xmlns:m="http://schemas.openxmlformats.org/officeDocument/2006/math">
                              <m:sSub>
                                <m:sSubPr>
                                  <m:ctrlPr>
                                    <a:rPr lang="en-US" altLang="zh-CN" sz="2400" i="1" smtClean="0">
                                      <a:latin typeface="+mj-ea"/>
                                      <a:ea typeface="+mj-ea"/>
                                    </a:rPr>
                                  </m:ctrlPr>
                                </m:sSubPr>
                                <m:e>
                                  <m:r>
                                    <a:rPr lang="en-US" altLang="zh-CN" sz="2400" b="0" i="1" smtClean="0">
                                      <a:latin typeface="+mj-ea"/>
                                      <a:ea typeface="+mj-ea"/>
                                    </a:rPr>
                                    <m:t>𝑤</m:t>
                                  </m:r>
                                </m:e>
                                <m:sub>
                                  <m:r>
                                    <a:rPr lang="en-US" altLang="zh-CN" sz="2400" b="0" i="1" smtClean="0">
                                      <a:latin typeface="+mj-ea"/>
                                      <a:ea typeface="+mj-ea"/>
                                    </a:rPr>
                                    <m:t>h𝑗</m:t>
                                  </m:r>
                                  <m:r>
                                    <a:rPr lang="en-US" altLang="zh-CN" sz="2400" b="0" i="1" smtClean="0">
                                      <a:latin typeface="+mj-ea"/>
                                      <a:ea typeface="+mj-ea"/>
                                    </a:rPr>
                                    <m:t>, </m:t>
                                  </m:r>
                                </m:sub>
                              </m:sSub>
                              <m:sSub>
                                <m:sSubPr>
                                  <m:ctrlPr>
                                    <a:rPr lang="en-US" altLang="zh-CN" sz="2400" i="1" smtClean="0">
                                      <a:latin typeface="+mj-ea"/>
                                      <a:ea typeface="+mj-ea"/>
                                    </a:rPr>
                                  </m:ctrlPr>
                                </m:sSubPr>
                                <m:e>
                                  <m:r>
                                    <a:rPr lang="en-US" altLang="zh-CN" sz="2400" b="0" i="1" smtClean="0">
                                      <a:latin typeface="+mj-ea"/>
                                      <a:ea typeface="+mj-ea"/>
                                    </a:rPr>
                                    <m:t>𝑣</m:t>
                                  </m:r>
                                </m:e>
                                <m:sub>
                                  <m:r>
                                    <a:rPr lang="en-US" altLang="zh-CN" sz="2400" b="0" i="1" smtClean="0">
                                      <a:latin typeface="+mj-ea"/>
                                      <a:ea typeface="+mj-ea"/>
                                    </a:rPr>
                                    <m:t>𝑖h</m:t>
                                  </m:r>
                                </m:sub>
                              </m:sSub>
                            </m:oMath>
                          </a14:m>
                          <a:r>
                            <a:rPr lang="zh-CN" altLang="en-US" sz="2400" dirty="0">
                              <a:latin typeface="+mj-ea"/>
                              <a:ea typeface="+mj-ea"/>
                            </a:rPr>
                            <a:t>与阈值</a:t>
                          </a:r>
                          <a14:m>
                            <m:oMath xmlns:m="http://schemas.openxmlformats.org/officeDocument/2006/math">
                              <m:sSub>
                                <m:sSubPr>
                                  <m:ctrlPr>
                                    <a:rPr lang="en-US" altLang="zh-CN" sz="2400" i="1" smtClean="0">
                                      <a:latin typeface="+mj-ea"/>
                                      <a:ea typeface="+mj-ea"/>
                                    </a:rPr>
                                  </m:ctrlPr>
                                </m:sSubPr>
                                <m:e>
                                  <m:r>
                                    <a:rPr lang="zh-CN" altLang="en-US" sz="2400" i="1" smtClean="0">
                                      <a:latin typeface="+mj-ea"/>
                                      <a:ea typeface="+mj-ea"/>
                                    </a:rPr>
                                    <m:t>𝜃</m:t>
                                  </m:r>
                                </m:e>
                                <m:sub>
                                  <m:r>
                                    <a:rPr lang="en-US" altLang="zh-CN" sz="2400" b="0" i="1" smtClean="0">
                                      <a:latin typeface="+mj-ea"/>
                                      <a:ea typeface="+mj-ea"/>
                                    </a:rPr>
                                    <m:t>𝑗</m:t>
                                  </m:r>
                                </m:sub>
                              </m:sSub>
                              <m:r>
                                <a:rPr lang="en-US" altLang="zh-CN" sz="2400" b="0" i="1" smtClean="0">
                                  <a:latin typeface="+mj-ea"/>
                                  <a:ea typeface="+mj-ea"/>
                                </a:rPr>
                                <m:t>,</m:t>
                              </m:r>
                              <m:sSub>
                                <m:sSubPr>
                                  <m:ctrlPr>
                                    <a:rPr lang="en-US" altLang="zh-CN" sz="2400" b="0" i="1" smtClean="0">
                                      <a:latin typeface="+mj-ea"/>
                                      <a:ea typeface="+mj-ea"/>
                                    </a:rPr>
                                  </m:ctrlPr>
                                </m:sSubPr>
                                <m:e>
                                  <m:r>
                                    <a:rPr lang="zh-CN" altLang="en-US" sz="2400" b="0" i="1" smtClean="0">
                                      <a:latin typeface="+mj-ea"/>
                                      <a:ea typeface="+mj-ea"/>
                                    </a:rPr>
                                    <m:t>𝛾</m:t>
                                  </m:r>
                                </m:e>
                                <m:sub>
                                  <m:r>
                                    <a:rPr lang="en-US" altLang="zh-CN" sz="2400" b="0" i="1" smtClean="0">
                                      <a:latin typeface="+mj-ea"/>
                                      <a:ea typeface="+mj-ea"/>
                                    </a:rPr>
                                    <m:t>h</m:t>
                                  </m:r>
                                </m:sub>
                              </m:sSub>
                            </m:oMath>
                          </a14:m>
                          <a:endParaRPr lang="en-US" altLang="zh-CN" sz="2400" b="0" dirty="0">
                            <a:latin typeface="+mj-ea"/>
                            <a:ea typeface="+mj-ea"/>
                          </a:endParaRPr>
                        </a:p>
                        <a:p>
                          <a:r>
                            <a:rPr lang="en-US" altLang="zh-CN" sz="2400" dirty="0">
                              <a:latin typeface="+mj-ea"/>
                              <a:ea typeface="+mj-ea"/>
                            </a:rPr>
                            <a:t>8:       end for</a:t>
                          </a:r>
                        </a:p>
                        <a:p>
                          <a:r>
                            <a:rPr lang="en-US" altLang="zh-CN" sz="2400" dirty="0">
                              <a:latin typeface="+mj-ea"/>
                              <a:ea typeface="+mj-ea"/>
                            </a:rPr>
                            <a:t>9:   until</a:t>
                          </a:r>
                          <a:r>
                            <a:rPr lang="zh-CN" altLang="en-US" sz="2400" dirty="0">
                              <a:latin typeface="+mj-ea"/>
                              <a:ea typeface="+mj-ea"/>
                            </a:rPr>
                            <a:t>达到停止条件</a:t>
                          </a:r>
                          <a:endParaRPr lang="en-US" altLang="zh-CN" sz="2400" dirty="0">
                            <a:latin typeface="+mj-ea"/>
                            <a:ea typeface="+mj-ea"/>
                          </a:endParaRPr>
                        </a:p>
                        <a:p>
                          <a:r>
                            <a:rPr lang="zh-CN" altLang="en-US" sz="2400" dirty="0">
                              <a:latin typeface="+mj-ea"/>
                              <a:ea typeface="+mj-ea"/>
                            </a:rPr>
                            <a:t>输出：连接权与阈值确定的多层前馈神经网络</a:t>
                          </a:r>
                          <a:endParaRPr lang="en-US" altLang="zh-CN" sz="2400" dirty="0">
                            <a:latin typeface="+mj-ea"/>
                            <a:ea typeface="+mj-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06709"/>
                      </a:ext>
                    </a:extLst>
                  </a:tr>
                </a:tbl>
              </a:graphicData>
            </a:graphic>
          </p:graphicFrame>
        </mc:Choice>
        <mc:Fallback>
          <p:graphicFrame>
            <p:nvGraphicFramePr>
              <p:cNvPr id="7" name="表格 7">
                <a:extLst>
                  <a:ext uri="{FF2B5EF4-FFF2-40B4-BE49-F238E27FC236}">
                    <a16:creationId xmlns:a16="http://schemas.microsoft.com/office/drawing/2014/main" id="{3C042991-256D-56EF-F877-D3425AA02369}"/>
                  </a:ext>
                </a:extLst>
              </p:cNvPr>
              <p:cNvGraphicFramePr>
                <a:graphicFrameLocks noGrp="1"/>
              </p:cNvGraphicFramePr>
              <p:nvPr>
                <p:extLst>
                  <p:ext uri="{D42A27DB-BD31-4B8C-83A1-F6EECF244321}">
                    <p14:modId xmlns:p14="http://schemas.microsoft.com/office/powerpoint/2010/main" val="1993548015"/>
                  </p:ext>
                </p:extLst>
              </p:nvPr>
            </p:nvGraphicFramePr>
            <p:xfrm>
              <a:off x="965200" y="1358901"/>
              <a:ext cx="10672762" cy="4967882"/>
            </p:xfrm>
            <a:graphic>
              <a:graphicData uri="http://schemas.openxmlformats.org/drawingml/2006/table">
                <a:tbl>
                  <a:tblPr firstRow="1" bandRow="1">
                    <a:tableStyleId>{2D5ABB26-0587-4C30-8999-92F81FD0307C}</a:tableStyleId>
                  </a:tblPr>
                  <a:tblGrid>
                    <a:gridCol w="10672762">
                      <a:extLst>
                        <a:ext uri="{9D8B030D-6E8A-4147-A177-3AD203B41FA5}">
                          <a16:colId xmlns:a16="http://schemas.microsoft.com/office/drawing/2014/main" val="1733457971"/>
                        </a:ext>
                      </a:extLst>
                    </a:gridCol>
                  </a:tblGrid>
                  <a:tr h="4967882">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735" r="-57" b="-123"/>
                          </a:stretch>
                        </a:blipFill>
                      </a:tcPr>
                    </a:tc>
                    <a:extLst>
                      <a:ext uri="{0D108BD9-81ED-4DB2-BD59-A6C34878D82A}">
                        <a16:rowId xmlns:a16="http://schemas.microsoft.com/office/drawing/2014/main" val="168806709"/>
                      </a:ext>
                    </a:extLst>
                  </a:tr>
                </a:tbl>
              </a:graphicData>
            </a:graphic>
          </p:graphicFrame>
        </mc:Fallback>
      </mc:AlternateContent>
      <p:sp>
        <p:nvSpPr>
          <p:cNvPr id="8" name="文本框 7">
            <a:extLst>
              <a:ext uri="{FF2B5EF4-FFF2-40B4-BE49-F238E27FC236}">
                <a16:creationId xmlns:a16="http://schemas.microsoft.com/office/drawing/2014/main" id="{05F81503-8558-079F-0B31-3E075EC05787}"/>
              </a:ext>
            </a:extLst>
          </p:cNvPr>
          <p:cNvSpPr txBox="1"/>
          <p:nvPr/>
        </p:nvSpPr>
        <p:spPr>
          <a:xfrm>
            <a:off x="4560777" y="6430625"/>
            <a:ext cx="2608406" cy="369332"/>
          </a:xfrm>
          <a:prstGeom prst="rect">
            <a:avLst/>
          </a:prstGeom>
          <a:noFill/>
        </p:spPr>
        <p:txBody>
          <a:bodyPr wrap="none" rtlCol="0">
            <a:spAutoFit/>
          </a:bodyPr>
          <a:lstStyle/>
          <a:p>
            <a:r>
              <a:rPr lang="zh-CN" altLang="en-US" dirty="0">
                <a:latin typeface="+mn-ea"/>
              </a:rPr>
              <a:t>图</a:t>
            </a:r>
            <a:r>
              <a:rPr lang="en-US" altLang="zh-CN" dirty="0">
                <a:latin typeface="+mn-ea"/>
              </a:rPr>
              <a:t>3.14 </a:t>
            </a:r>
            <a:r>
              <a:rPr lang="zh-CN" altLang="en-US" dirty="0">
                <a:latin typeface="+mn-ea"/>
              </a:rPr>
              <a:t>误差逆传播算法</a:t>
            </a:r>
          </a:p>
        </p:txBody>
      </p:sp>
    </p:spTree>
    <p:extLst>
      <p:ext uri="{BB962C8B-B14F-4D97-AF65-F5344CB8AC3E}">
        <p14:creationId xmlns:p14="http://schemas.microsoft.com/office/powerpoint/2010/main" val="1503992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0" y="122780"/>
            <a:ext cx="10723562" cy="677863"/>
          </a:xfrm>
        </p:spPr>
        <p:txBody>
          <a:bodyPr/>
          <a:lstStyle/>
          <a:p>
            <a:pPr algn="l"/>
            <a:r>
              <a:rPr lang="zh-CN" altLang="en-US" dirty="0">
                <a:solidFill>
                  <a:schemeClr val="tx1"/>
                </a:solidFill>
              </a:rPr>
              <a:t>误差逆传播算法</a:t>
            </a:r>
          </a:p>
        </p:txBody>
      </p:sp>
      <p:pic>
        <p:nvPicPr>
          <p:cNvPr id="4" name="内容占位符 3" descr="屏幕剪辑"/>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275" b="12647"/>
          <a:stretch/>
        </p:blipFill>
        <p:spPr>
          <a:xfrm>
            <a:off x="2875920" y="1346200"/>
            <a:ext cx="8000249" cy="4584700"/>
          </a:xfrm>
        </p:spPr>
      </p:pic>
      <p:sp>
        <p:nvSpPr>
          <p:cNvPr id="6" name="矩形 5"/>
          <p:cNvSpPr/>
          <p:nvPr/>
        </p:nvSpPr>
        <p:spPr>
          <a:xfrm>
            <a:off x="583454" y="1255944"/>
            <a:ext cx="2130455" cy="430887"/>
          </a:xfrm>
          <a:prstGeom prst="rect">
            <a:avLst/>
          </a:prstGeom>
        </p:spPr>
        <p:txBody>
          <a:bodyPr wrap="none">
            <a:spAutoFit/>
          </a:bodyPr>
          <a:lstStyle/>
          <a:p>
            <a:pPr marL="342900" indent="-342900">
              <a:buFont typeface="Wingdings" panose="05000000000000000000" pitchFamily="2" charset="2"/>
              <a:buChar char="p"/>
            </a:pPr>
            <a:r>
              <a:rPr lang="en-US" altLang="zh-CN" sz="2200" b="1" dirty="0">
                <a:solidFill>
                  <a:schemeClr val="tx2"/>
                </a:solidFill>
              </a:rPr>
              <a:t>BP </a:t>
            </a:r>
            <a:r>
              <a:rPr lang="zh-CN" altLang="en-US" sz="2200" b="1" dirty="0">
                <a:solidFill>
                  <a:schemeClr val="tx2"/>
                </a:solidFill>
                <a:latin typeface="+mn-ea"/>
              </a:rPr>
              <a:t>算法实验</a:t>
            </a:r>
            <a:endParaRPr lang="en-US" altLang="zh-CN" sz="2200" b="1" dirty="0">
              <a:solidFill>
                <a:schemeClr val="tx2"/>
              </a:solidFill>
              <a:latin typeface="+mn-ea"/>
            </a:endParaRPr>
          </a:p>
        </p:txBody>
      </p:sp>
      <p:sp>
        <p:nvSpPr>
          <p:cNvPr id="3" name="文本框 2">
            <a:extLst>
              <a:ext uri="{FF2B5EF4-FFF2-40B4-BE49-F238E27FC236}">
                <a16:creationId xmlns:a16="http://schemas.microsoft.com/office/drawing/2014/main" id="{EBEA59C2-4CE7-41C3-9B80-40F976530F09}"/>
              </a:ext>
            </a:extLst>
          </p:cNvPr>
          <p:cNvSpPr txBox="1"/>
          <p:nvPr/>
        </p:nvSpPr>
        <p:spPr>
          <a:xfrm>
            <a:off x="2875920" y="6130245"/>
            <a:ext cx="8610049" cy="369332"/>
          </a:xfrm>
          <a:prstGeom prst="rect">
            <a:avLst/>
          </a:prstGeom>
          <a:noFill/>
        </p:spPr>
        <p:txBody>
          <a:bodyPr wrap="none" rtlCol="0">
            <a:spAutoFit/>
          </a:bodyPr>
          <a:lstStyle/>
          <a:p>
            <a:r>
              <a:rPr lang="zh-CN" altLang="en-US" dirty="0">
                <a:latin typeface="+mj-ea"/>
                <a:ea typeface="+mj-ea"/>
              </a:rPr>
              <a:t>图</a:t>
            </a:r>
            <a:r>
              <a:rPr lang="en-US" altLang="zh-CN" dirty="0">
                <a:latin typeface="+mj-ea"/>
                <a:ea typeface="+mj-ea"/>
              </a:rPr>
              <a:t>3.15 </a:t>
            </a:r>
            <a:r>
              <a:rPr lang="zh-CN" altLang="en-US" dirty="0">
                <a:latin typeface="+mj-ea"/>
                <a:ea typeface="+mj-ea"/>
              </a:rPr>
              <a:t>在</a:t>
            </a:r>
            <a:r>
              <a:rPr lang="en-US" altLang="zh-CN" dirty="0">
                <a:latin typeface="+mj-ea"/>
                <a:ea typeface="+mj-ea"/>
              </a:rPr>
              <a:t>2</a:t>
            </a:r>
            <a:r>
              <a:rPr lang="zh-CN" altLang="en-US" dirty="0">
                <a:latin typeface="+mj-ea"/>
                <a:ea typeface="+mj-ea"/>
              </a:rPr>
              <a:t>个属性、</a:t>
            </a:r>
            <a:r>
              <a:rPr lang="en-US" altLang="zh-CN" dirty="0">
                <a:latin typeface="+mj-ea"/>
                <a:ea typeface="+mj-ea"/>
              </a:rPr>
              <a:t>5</a:t>
            </a:r>
            <a:r>
              <a:rPr lang="zh-CN" altLang="en-US" dirty="0">
                <a:latin typeface="+mj-ea"/>
                <a:ea typeface="+mj-ea"/>
              </a:rPr>
              <a:t>个样本的西瓜数据上，</a:t>
            </a:r>
            <a:r>
              <a:rPr lang="en-US" altLang="zh-CN" dirty="0">
                <a:latin typeface="+mj-ea"/>
                <a:ea typeface="+mj-ea"/>
              </a:rPr>
              <a:t>BP</a:t>
            </a:r>
            <a:r>
              <a:rPr lang="zh-CN" altLang="en-US" dirty="0">
                <a:latin typeface="+mj-ea"/>
                <a:ea typeface="+mj-ea"/>
              </a:rPr>
              <a:t>网络参数更新和分类边界的变化情况</a:t>
            </a:r>
          </a:p>
        </p:txBody>
      </p:sp>
    </p:spTree>
    <p:extLst>
      <p:ext uri="{BB962C8B-B14F-4D97-AF65-F5344CB8AC3E}">
        <p14:creationId xmlns:p14="http://schemas.microsoft.com/office/powerpoint/2010/main" val="388906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160106"/>
            <a:ext cx="10875962" cy="677863"/>
          </a:xfrm>
        </p:spPr>
        <p:txBody>
          <a:bodyPr/>
          <a:lstStyle/>
          <a:p>
            <a:pPr algn="l"/>
            <a:r>
              <a:rPr lang="zh-CN" altLang="en-US" dirty="0">
                <a:solidFill>
                  <a:schemeClr val="tx1"/>
                </a:solidFill>
              </a:rPr>
              <a:t>误差逆传播算法</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06876" y="1328224"/>
                <a:ext cx="11126324" cy="4996376"/>
              </a:xfrm>
            </p:spPr>
            <p:txBody>
              <a:bodyPr/>
              <a:lstStyle/>
              <a:p>
                <a:pPr>
                  <a:buFont typeface="Wingdings" panose="05000000000000000000" pitchFamily="2" charset="2"/>
                  <a:buChar char="p"/>
                </a:pPr>
                <a:r>
                  <a:rPr lang="zh-CN" altLang="en-US" sz="2400" b="1" dirty="0">
                    <a:solidFill>
                      <a:schemeClr val="tx2"/>
                    </a:solidFill>
                  </a:rPr>
                  <a:t>标准 </a:t>
                </a:r>
                <a:r>
                  <a:rPr lang="en-US" altLang="zh-CN" sz="2400" b="1" dirty="0">
                    <a:solidFill>
                      <a:schemeClr val="tx2"/>
                    </a:solidFill>
                  </a:rPr>
                  <a:t>BP </a:t>
                </a:r>
                <a:r>
                  <a:rPr lang="zh-CN" altLang="en-US" sz="2400" b="1" dirty="0">
                    <a:solidFill>
                      <a:schemeClr val="tx2"/>
                    </a:solidFill>
                  </a:rPr>
                  <a:t>算法</a:t>
                </a:r>
                <a:endParaRPr lang="en-US" altLang="zh-CN" sz="2400" b="1" dirty="0">
                  <a:solidFill>
                    <a:schemeClr val="tx2"/>
                  </a:solidFill>
                </a:endParaRPr>
              </a:p>
              <a:p>
                <a:r>
                  <a:rPr lang="zh-CN" altLang="en-US" sz="2400" dirty="0"/>
                  <a:t>每次针对单个训练样例更新权值与阈值。</a:t>
                </a:r>
                <a:endParaRPr lang="en-US" altLang="zh-CN" sz="2400" dirty="0"/>
              </a:p>
              <a:p>
                <a:r>
                  <a:rPr lang="zh-CN" altLang="en-US" sz="2400" dirty="0"/>
                  <a:t>参数更新频繁</a:t>
                </a:r>
                <a:r>
                  <a:rPr lang="en-US" altLang="zh-CN" sz="2400" dirty="0"/>
                  <a:t>, </a:t>
                </a:r>
                <a:r>
                  <a:rPr lang="zh-CN" altLang="en-US" sz="2400" dirty="0"/>
                  <a:t>不同样例可能抵消</a:t>
                </a:r>
                <a:r>
                  <a:rPr lang="en-US" altLang="zh-CN" sz="2400" dirty="0"/>
                  <a:t>, </a:t>
                </a:r>
                <a:r>
                  <a:rPr lang="zh-CN" altLang="en-US" sz="2400" dirty="0"/>
                  <a:t>需要多次迭代。</a:t>
                </a:r>
                <a:endParaRPr lang="en-US" altLang="zh-CN" sz="2400" dirty="0"/>
              </a:p>
              <a:p>
                <a:pPr>
                  <a:buFont typeface="Wingdings" panose="05000000000000000000" pitchFamily="2" charset="2"/>
                  <a:buChar char="p"/>
                </a:pPr>
                <a:r>
                  <a:rPr lang="zh-CN" altLang="en-US" sz="2400" b="1" dirty="0">
                    <a:solidFill>
                      <a:schemeClr val="tx2"/>
                    </a:solidFill>
                  </a:rPr>
                  <a:t>累计 </a:t>
                </a:r>
                <a:r>
                  <a:rPr lang="en-US" altLang="zh-CN" sz="2400" b="1" dirty="0">
                    <a:solidFill>
                      <a:schemeClr val="tx2"/>
                    </a:solidFill>
                  </a:rPr>
                  <a:t>BP </a:t>
                </a:r>
                <a:r>
                  <a:rPr lang="zh-CN" altLang="en-US" sz="2400" b="1" dirty="0">
                    <a:solidFill>
                      <a:schemeClr val="tx2"/>
                    </a:solidFill>
                  </a:rPr>
                  <a:t>算法</a:t>
                </a:r>
                <a:endParaRPr lang="en-US" altLang="zh-CN" sz="2400" b="1" dirty="0">
                  <a:solidFill>
                    <a:schemeClr val="tx2"/>
                  </a:solidFill>
                </a:endParaRPr>
              </a:p>
              <a:p>
                <a:r>
                  <a:rPr lang="zh-CN" altLang="en-US" sz="2400" dirty="0"/>
                  <a:t>其优化的目标是最小化整个训练集上的累计误差</a:t>
                </a:r>
                <a:endParaRPr lang="en-US" altLang="zh-CN" sz="2400" dirty="0"/>
              </a:p>
              <a:p>
                <a:pPr marL="0" indent="0" algn="ctr">
                  <a:buNone/>
                </a:pPr>
                <a14:m>
                  <m:oMathPara xmlns:m="http://schemas.openxmlformats.org/officeDocument/2006/math">
                    <m:oMathParaPr>
                      <m:jc m:val="centerGroup"/>
                    </m:oMathParaPr>
                    <m:oMath xmlns:m="http://schemas.openxmlformats.org/officeDocument/2006/math">
                      <m:r>
                        <a:rPr lang="en-US" altLang="zh-CN" sz="2400" b="0" i="1" smtClean="0"/>
                        <m:t>𝐸</m:t>
                      </m:r>
                      <m:r>
                        <a:rPr lang="en-US" altLang="zh-CN" sz="2400" b="0" i="1" smtClean="0"/>
                        <m:t>=</m:t>
                      </m:r>
                      <m:f>
                        <m:fPr>
                          <m:ctrlPr>
                            <a:rPr lang="en-US" altLang="zh-CN" sz="2400" b="0" i="1" smtClean="0"/>
                          </m:ctrlPr>
                        </m:fPr>
                        <m:num>
                          <m:r>
                            <a:rPr lang="en-US" altLang="zh-CN" sz="2400" b="0" i="1" smtClean="0"/>
                            <m:t>1</m:t>
                          </m:r>
                        </m:num>
                        <m:den>
                          <m:r>
                            <a:rPr lang="en-US" altLang="zh-CN" sz="2400" b="0" i="1" smtClean="0"/>
                            <m:t>𝑚</m:t>
                          </m:r>
                        </m:den>
                      </m:f>
                      <m:nary>
                        <m:naryPr>
                          <m:chr m:val="∑"/>
                          <m:ctrlPr>
                            <a:rPr lang="en-US" altLang="zh-CN" sz="2400" b="0" i="1" smtClean="0"/>
                          </m:ctrlPr>
                        </m:naryPr>
                        <m:sub>
                          <m:r>
                            <m:rPr>
                              <m:brk m:alnAt="23"/>
                            </m:rPr>
                            <a:rPr lang="en-US" altLang="zh-CN" sz="2400" b="0" i="1" smtClean="0"/>
                            <m:t>𝑘</m:t>
                          </m:r>
                          <m:r>
                            <a:rPr lang="en-US" altLang="zh-CN" sz="2400" b="0" i="1" smtClean="0"/>
                            <m:t>=1</m:t>
                          </m:r>
                        </m:sub>
                        <m:sup>
                          <m:r>
                            <a:rPr lang="en-US" altLang="zh-CN" sz="2400" b="0" i="1" smtClean="0"/>
                            <m:t>𝑚</m:t>
                          </m:r>
                        </m:sup>
                        <m:e>
                          <m:sSub>
                            <m:sSubPr>
                              <m:ctrlPr>
                                <a:rPr lang="en-US" altLang="zh-CN" sz="2400" b="0" i="1" smtClean="0"/>
                              </m:ctrlPr>
                            </m:sSubPr>
                            <m:e>
                              <m:r>
                                <a:rPr lang="en-US" altLang="zh-CN" sz="2400" b="0" i="1" smtClean="0"/>
                                <m:t>𝐸</m:t>
                              </m:r>
                            </m:e>
                            <m:sub>
                              <m:r>
                                <a:rPr lang="en-US" altLang="zh-CN" sz="2400" b="0" i="1" smtClean="0"/>
                                <m:t>𝑘</m:t>
                              </m:r>
                            </m:sub>
                          </m:sSub>
                        </m:e>
                      </m:nary>
                    </m:oMath>
                  </m:oMathPara>
                </a14:m>
                <a:endParaRPr lang="en-US" altLang="zh-CN" sz="2400" dirty="0"/>
              </a:p>
              <a:p>
                <a:r>
                  <a:rPr lang="zh-CN" altLang="en-US" sz="2400" dirty="0"/>
                  <a:t>读取整个训练集一遍才对参数进行更新</a:t>
                </a:r>
                <a:r>
                  <a:rPr lang="en-US" altLang="zh-CN" sz="2400" dirty="0"/>
                  <a:t>, </a:t>
                </a:r>
                <a:r>
                  <a:rPr lang="zh-CN" altLang="en-US" sz="2400" dirty="0"/>
                  <a:t>参数更新频率较低。</a:t>
                </a:r>
                <a:endParaRPr lang="en-US" altLang="zh-CN" sz="2400" dirty="0"/>
              </a:p>
              <a:p>
                <a:pPr>
                  <a:buFont typeface="Wingdings" panose="05000000000000000000" pitchFamily="2" charset="2"/>
                  <a:buChar char="p"/>
                </a:pPr>
                <a:r>
                  <a:rPr lang="zh-CN" altLang="en-US" sz="2400" b="1" dirty="0">
                    <a:solidFill>
                      <a:schemeClr val="tx2"/>
                    </a:solidFill>
                  </a:rPr>
                  <a:t>实际应用</a:t>
                </a:r>
                <a:endParaRPr lang="en-US" altLang="zh-CN" sz="2400" b="1" dirty="0">
                  <a:solidFill>
                    <a:schemeClr val="tx2"/>
                  </a:solidFill>
                </a:endParaRPr>
              </a:p>
              <a:p>
                <a:r>
                  <a:rPr lang="zh-CN" altLang="en-US" sz="2400" dirty="0"/>
                  <a:t>但在很多任务中</a:t>
                </a:r>
                <a:r>
                  <a:rPr lang="en-US" altLang="zh-CN" sz="2400" dirty="0"/>
                  <a:t>, </a:t>
                </a:r>
                <a:r>
                  <a:rPr lang="zh-CN" altLang="en-US" sz="2400" dirty="0"/>
                  <a:t>累计误差下降到一定程度后</a:t>
                </a:r>
                <a:r>
                  <a:rPr lang="en-US" altLang="zh-CN" sz="2400" dirty="0"/>
                  <a:t>, </a:t>
                </a:r>
                <a:r>
                  <a:rPr lang="zh-CN" altLang="en-US" sz="2400" dirty="0"/>
                  <a:t>进一步下降会非常缓慢</a:t>
                </a:r>
                <a:r>
                  <a:rPr lang="en-US" altLang="zh-CN" sz="2400" dirty="0"/>
                  <a:t>, </a:t>
                </a:r>
                <a:r>
                  <a:rPr lang="zh-CN" altLang="en-US" sz="2400" dirty="0"/>
                  <a:t>这时标准</a:t>
                </a:r>
                <a:r>
                  <a:rPr lang="en-US" altLang="zh-CN" sz="2400" dirty="0"/>
                  <a:t>BP</a:t>
                </a:r>
                <a:r>
                  <a:rPr lang="zh-CN" altLang="en-US" sz="2400" dirty="0"/>
                  <a:t>算法往往会获得较好的解</a:t>
                </a:r>
                <a:r>
                  <a:rPr lang="en-US" altLang="zh-CN" sz="2400" dirty="0"/>
                  <a:t>, </a:t>
                </a:r>
                <a:r>
                  <a:rPr lang="zh-CN" altLang="en-US" sz="2400" dirty="0"/>
                  <a:t>尤其当训练集非常大时效果更明显。</a:t>
                </a:r>
                <a:endParaRPr lang="en-US" altLang="zh-CN" sz="2400" dirty="0"/>
              </a:p>
              <a:p>
                <a:endParaRPr lang="en-US" altLang="zh-CN" sz="3600" dirty="0"/>
              </a:p>
              <a:p>
                <a:endParaRPr lang="en-US" altLang="zh-CN" sz="3600" dirty="0"/>
              </a:p>
              <a:p>
                <a:pPr marL="0" indent="0">
                  <a:buNone/>
                </a:pPr>
                <a:endParaRPr lang="en-US" altLang="zh-CN" sz="3600" dirty="0"/>
              </a:p>
              <a:p>
                <a:pPr marL="342900" indent="-342900">
                  <a:buFont typeface="Wingdings" panose="05000000000000000000" pitchFamily="2" charset="2"/>
                  <a:buChar char="l"/>
                </a:pPr>
                <a:endParaRPr lang="en-US" altLang="zh-CN" sz="3600" dirty="0"/>
              </a:p>
              <a:p>
                <a:pPr marL="342900" indent="-342900">
                  <a:buFont typeface="Wingdings" panose="05000000000000000000" pitchFamily="2" charset="2"/>
                  <a:buChar char="l"/>
                </a:pPr>
                <a:endParaRPr lang="zh-CN" altLang="en-US" sz="36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06876" y="1328224"/>
                <a:ext cx="11126324" cy="4996376"/>
              </a:xfrm>
              <a:blipFill>
                <a:blip r:embed="rId2"/>
                <a:stretch>
                  <a:fillRect l="-986" t="-976" r="-384" b="-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1231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142351"/>
            <a:ext cx="10850562" cy="677863"/>
          </a:xfrm>
        </p:spPr>
        <p:txBody>
          <a:bodyPr/>
          <a:lstStyle/>
          <a:p>
            <a:pPr algn="l"/>
            <a:r>
              <a:rPr lang="zh-CN" altLang="en-US" dirty="0">
                <a:solidFill>
                  <a:schemeClr val="tx1"/>
                </a:solidFill>
              </a:rPr>
              <a:t>误差逆传播算法</a:t>
            </a:r>
          </a:p>
        </p:txBody>
      </p:sp>
      <p:sp>
        <p:nvSpPr>
          <p:cNvPr id="3" name="内容占位符 2"/>
          <p:cNvSpPr>
            <a:spLocks noGrp="1"/>
          </p:cNvSpPr>
          <p:nvPr>
            <p:ph idx="1"/>
          </p:nvPr>
        </p:nvSpPr>
        <p:spPr>
          <a:xfrm>
            <a:off x="504778" y="1368913"/>
            <a:ext cx="11414172" cy="4673286"/>
          </a:xfrm>
        </p:spPr>
        <p:txBody>
          <a:bodyPr>
            <a:normAutofit fontScale="92500"/>
          </a:bodyPr>
          <a:lstStyle/>
          <a:p>
            <a:pPr>
              <a:buFont typeface="Wingdings" panose="05000000000000000000" pitchFamily="2" charset="2"/>
              <a:buChar char="p"/>
            </a:pPr>
            <a:r>
              <a:rPr lang="zh-CN" altLang="en-US" sz="2400" b="1" dirty="0">
                <a:solidFill>
                  <a:schemeClr val="tx2"/>
                </a:solidFill>
              </a:rPr>
              <a:t>多层前馈网络表示能力</a:t>
            </a:r>
            <a:endParaRPr lang="en-US" altLang="zh-CN" sz="2400" b="1" dirty="0">
              <a:solidFill>
                <a:schemeClr val="tx2"/>
              </a:solidFill>
            </a:endParaRPr>
          </a:p>
          <a:p>
            <a:pPr>
              <a:lnSpc>
                <a:spcPct val="110000"/>
              </a:lnSpc>
            </a:pPr>
            <a:r>
              <a:rPr lang="zh-CN" altLang="en-US" sz="2400" dirty="0">
                <a:solidFill>
                  <a:schemeClr val="tx2"/>
                </a:solidFill>
              </a:rPr>
              <a:t>只需要一个包含足够多神经元的隐层</a:t>
            </a:r>
            <a:r>
              <a:rPr lang="en-US" altLang="zh-CN" sz="2400" dirty="0">
                <a:solidFill>
                  <a:schemeClr val="tx2"/>
                </a:solidFill>
              </a:rPr>
              <a:t>,</a:t>
            </a:r>
            <a:r>
              <a:rPr lang="zh-CN" altLang="en-US" sz="2400" dirty="0">
                <a:solidFill>
                  <a:schemeClr val="tx2"/>
                </a:solidFill>
              </a:rPr>
              <a:t>多层前馈神经网络就能以任意精度逼近任意复杂度的连续函数</a:t>
            </a:r>
            <a:r>
              <a:rPr lang="en-US" altLang="zh-CN" sz="1400" kern="1200" dirty="0">
                <a:solidFill>
                  <a:srgbClr val="000000"/>
                </a:solidFill>
              </a:rPr>
              <a:t>[</a:t>
            </a:r>
            <a:r>
              <a:rPr lang="en-US" altLang="zh-CN" sz="1400" kern="1200" dirty="0" err="1">
                <a:solidFill>
                  <a:srgbClr val="000000"/>
                </a:solidFill>
              </a:rPr>
              <a:t>Hornik</a:t>
            </a:r>
            <a:r>
              <a:rPr lang="en-US" altLang="zh-CN" sz="1400" kern="1200" dirty="0">
                <a:solidFill>
                  <a:srgbClr val="000000"/>
                </a:solidFill>
              </a:rPr>
              <a:t> et al.,1989]</a:t>
            </a:r>
            <a:r>
              <a:rPr lang="zh-CN" altLang="en-US" sz="2400" dirty="0">
                <a:solidFill>
                  <a:schemeClr val="tx2"/>
                </a:solidFill>
              </a:rPr>
              <a:t>。</a:t>
            </a:r>
            <a:endParaRPr lang="en-US" altLang="zh-CN" sz="2400" dirty="0">
              <a:solidFill>
                <a:schemeClr val="tx2"/>
              </a:solidFill>
            </a:endParaRPr>
          </a:p>
          <a:p>
            <a:pPr>
              <a:lnSpc>
                <a:spcPct val="110000"/>
              </a:lnSpc>
              <a:buFont typeface="Wingdings" panose="05000000000000000000" pitchFamily="2" charset="2"/>
              <a:buChar char="p"/>
            </a:pPr>
            <a:r>
              <a:rPr lang="zh-CN" altLang="en-US" sz="2400" b="1" dirty="0">
                <a:solidFill>
                  <a:schemeClr val="tx2"/>
                </a:solidFill>
              </a:rPr>
              <a:t>多层前馈网络局限</a:t>
            </a:r>
            <a:endParaRPr lang="en-US" altLang="zh-CN" sz="2400" b="1" dirty="0">
              <a:solidFill>
                <a:schemeClr val="tx2"/>
              </a:solidFill>
            </a:endParaRPr>
          </a:p>
          <a:p>
            <a:pPr>
              <a:lnSpc>
                <a:spcPct val="110000"/>
              </a:lnSpc>
            </a:pPr>
            <a:r>
              <a:rPr lang="zh-CN" altLang="en-US" sz="2400" dirty="0">
                <a:solidFill>
                  <a:schemeClr val="tx2"/>
                </a:solidFill>
              </a:rPr>
              <a:t>神经网络由于强大的表示能力</a:t>
            </a:r>
            <a:r>
              <a:rPr lang="en-US" altLang="zh-CN" sz="2400" dirty="0">
                <a:solidFill>
                  <a:schemeClr val="tx2"/>
                </a:solidFill>
              </a:rPr>
              <a:t>, </a:t>
            </a:r>
            <a:r>
              <a:rPr lang="zh-CN" altLang="en-US" sz="2400" dirty="0">
                <a:solidFill>
                  <a:schemeClr val="tx2"/>
                </a:solidFill>
              </a:rPr>
              <a:t>经常遭遇过拟合。表现为：训练误差持续降低</a:t>
            </a:r>
            <a:r>
              <a:rPr lang="en-US" altLang="zh-CN" sz="2400" dirty="0">
                <a:solidFill>
                  <a:schemeClr val="tx2"/>
                </a:solidFill>
              </a:rPr>
              <a:t>,</a:t>
            </a:r>
            <a:r>
              <a:rPr lang="zh-CN" altLang="en-US" sz="2400" dirty="0">
                <a:solidFill>
                  <a:schemeClr val="tx2"/>
                </a:solidFill>
              </a:rPr>
              <a:t>但测试误差却可能上升。</a:t>
            </a:r>
            <a:endParaRPr lang="en-US" altLang="zh-CN" sz="2400" dirty="0">
              <a:solidFill>
                <a:schemeClr val="tx2"/>
              </a:solidFill>
            </a:endParaRPr>
          </a:p>
          <a:p>
            <a:pPr>
              <a:lnSpc>
                <a:spcPct val="110000"/>
              </a:lnSpc>
            </a:pPr>
            <a:r>
              <a:rPr lang="zh-CN" altLang="en-US" sz="2400" dirty="0">
                <a:solidFill>
                  <a:schemeClr val="tx2"/>
                </a:solidFill>
              </a:rPr>
              <a:t>如何设置隐层神经元的个数仍然是个未决问题。实际应用中通常使用“试错法”调整。</a:t>
            </a:r>
            <a:endParaRPr lang="en-US" altLang="zh-CN" sz="2400" dirty="0">
              <a:solidFill>
                <a:schemeClr val="tx2"/>
              </a:solidFill>
            </a:endParaRPr>
          </a:p>
          <a:p>
            <a:pPr>
              <a:lnSpc>
                <a:spcPct val="120000"/>
              </a:lnSpc>
              <a:buFont typeface="Wingdings" panose="05000000000000000000" pitchFamily="2" charset="2"/>
              <a:buChar char="p"/>
            </a:pPr>
            <a:r>
              <a:rPr lang="zh-CN" altLang="en-US" sz="2400" b="1" dirty="0">
                <a:solidFill>
                  <a:schemeClr val="tx2"/>
                </a:solidFill>
              </a:rPr>
              <a:t>缓解过拟合的策略</a:t>
            </a:r>
            <a:endParaRPr lang="en-US" altLang="zh-CN" sz="2400" b="1" dirty="0">
              <a:solidFill>
                <a:schemeClr val="tx2"/>
              </a:solidFill>
            </a:endParaRPr>
          </a:p>
          <a:p>
            <a:r>
              <a:rPr lang="zh-CN" altLang="en-US" sz="2400" dirty="0">
                <a:solidFill>
                  <a:schemeClr val="tx2"/>
                </a:solidFill>
              </a:rPr>
              <a:t>早停：在训练过程中</a:t>
            </a:r>
            <a:r>
              <a:rPr lang="en-US" altLang="zh-CN" sz="2400" dirty="0">
                <a:solidFill>
                  <a:schemeClr val="tx2"/>
                </a:solidFill>
              </a:rPr>
              <a:t>,</a:t>
            </a:r>
            <a:r>
              <a:rPr lang="zh-CN" altLang="en-US" sz="2400" dirty="0">
                <a:solidFill>
                  <a:schemeClr val="tx2"/>
                </a:solidFill>
              </a:rPr>
              <a:t>若训练误差降低</a:t>
            </a:r>
            <a:r>
              <a:rPr lang="en-US" altLang="zh-CN" sz="2400" dirty="0">
                <a:solidFill>
                  <a:schemeClr val="tx2"/>
                </a:solidFill>
              </a:rPr>
              <a:t>,</a:t>
            </a:r>
            <a:r>
              <a:rPr lang="zh-CN" altLang="en-US" sz="2400" dirty="0">
                <a:solidFill>
                  <a:schemeClr val="tx2"/>
                </a:solidFill>
              </a:rPr>
              <a:t>但验证误差升高</a:t>
            </a:r>
            <a:r>
              <a:rPr lang="en-US" altLang="zh-CN" sz="2400" dirty="0">
                <a:solidFill>
                  <a:schemeClr val="tx2"/>
                </a:solidFill>
              </a:rPr>
              <a:t>,</a:t>
            </a:r>
            <a:r>
              <a:rPr lang="zh-CN" altLang="en-US" sz="2400" dirty="0">
                <a:solidFill>
                  <a:schemeClr val="tx2"/>
                </a:solidFill>
              </a:rPr>
              <a:t>则停止训练</a:t>
            </a:r>
            <a:r>
              <a:rPr lang="en-US" altLang="zh-CN" sz="2400" dirty="0">
                <a:solidFill>
                  <a:schemeClr val="tx2"/>
                </a:solidFill>
              </a:rPr>
              <a:t> </a:t>
            </a:r>
            <a:r>
              <a:rPr lang="zh-CN" altLang="en-US" sz="2400" dirty="0">
                <a:solidFill>
                  <a:schemeClr val="tx2"/>
                </a:solidFill>
              </a:rPr>
              <a:t>。</a:t>
            </a:r>
            <a:endParaRPr lang="en-US" altLang="zh-CN" sz="2400" dirty="0">
              <a:solidFill>
                <a:schemeClr val="tx2"/>
              </a:solidFill>
            </a:endParaRPr>
          </a:p>
          <a:p>
            <a:pPr>
              <a:lnSpc>
                <a:spcPct val="110000"/>
              </a:lnSpc>
            </a:pPr>
            <a:r>
              <a:rPr lang="zh-CN" altLang="en-US" sz="2400" dirty="0">
                <a:solidFill>
                  <a:schemeClr val="tx2"/>
                </a:solidFill>
              </a:rPr>
              <a:t>正则化：在误差目标函数中增加一项描述网络复杂程度的部分</a:t>
            </a:r>
            <a:r>
              <a:rPr lang="en-US" altLang="zh-CN" sz="2400" dirty="0">
                <a:solidFill>
                  <a:schemeClr val="tx2"/>
                </a:solidFill>
              </a:rPr>
              <a:t>,</a:t>
            </a:r>
            <a:r>
              <a:rPr lang="zh-CN" altLang="en-US" sz="2400" dirty="0">
                <a:solidFill>
                  <a:schemeClr val="tx2"/>
                </a:solidFill>
              </a:rPr>
              <a:t>例如连接权值与阈值的平方和。</a:t>
            </a:r>
            <a:endParaRPr lang="en-US" altLang="zh-CN" sz="2400" dirty="0">
              <a:solidFill>
                <a:schemeClr val="tx2"/>
              </a:solidFill>
            </a:endParaRPr>
          </a:p>
          <a:p>
            <a:pPr marL="0" indent="0">
              <a:buNone/>
            </a:pPr>
            <a:endParaRPr lang="en-US" altLang="zh-CN" sz="3600" dirty="0"/>
          </a:p>
          <a:p>
            <a:pPr marL="0" indent="0">
              <a:buNone/>
            </a:pPr>
            <a:endParaRPr lang="en-US" altLang="zh-CN" sz="3600" dirty="0"/>
          </a:p>
          <a:p>
            <a:pPr marL="342900" indent="-342900">
              <a:buFont typeface="Wingdings" panose="05000000000000000000" pitchFamily="2" charset="2"/>
              <a:buChar char="l"/>
            </a:pPr>
            <a:endParaRPr lang="en-US" altLang="zh-CN" sz="3600" dirty="0"/>
          </a:p>
          <a:p>
            <a:pPr marL="342900" indent="-342900">
              <a:buFont typeface="Wingdings" panose="05000000000000000000" pitchFamily="2" charset="2"/>
              <a:buChar char="l"/>
            </a:pPr>
            <a:endParaRPr lang="zh-CN" altLang="en-US" sz="3600" dirty="0"/>
          </a:p>
        </p:txBody>
      </p:sp>
    </p:spTree>
    <p:extLst>
      <p:ext uri="{BB962C8B-B14F-4D97-AF65-F5344CB8AC3E}">
        <p14:creationId xmlns:p14="http://schemas.microsoft.com/office/powerpoint/2010/main" val="2362586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46835" y="4162085"/>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09600" y="164877"/>
            <a:ext cx="10914062" cy="677863"/>
          </a:xfrm>
        </p:spPr>
        <p:txBody>
          <a:bodyPr/>
          <a:lstStyle/>
          <a:p>
            <a:pPr algn="l" eaLnBrk="1" hangingPunct="1"/>
            <a:r>
              <a:rPr lang="zh-CN" altLang="en-US" dirty="0">
                <a:solidFill>
                  <a:schemeClr val="tx1"/>
                </a:solidFill>
              </a:rPr>
              <a:t>其他常见神经网络</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15"/>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03    </a:t>
              </a:r>
              <a:r>
                <a:rPr lang="zh-CN" altLang="en-US" sz="3600" dirty="0">
                  <a:latin typeface="Impact" panose="020B0806030902050204" pitchFamily="34" charset="0"/>
                  <a:ea typeface="微软雅黑" panose="020B0503020204020204" charset="-122"/>
                </a:rPr>
                <a:t>感知机</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72"/>
              <a:ext cx="9049"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05    </a:t>
              </a:r>
              <a:r>
                <a:rPr lang="zh-CN" altLang="en-US" sz="3600" dirty="0">
                  <a:solidFill>
                    <a:schemeClr val="bg1"/>
                  </a:solidFill>
                  <a:latin typeface="Impact" panose="020B0806030902050204" pitchFamily="34" charset="0"/>
                  <a:ea typeface="微软雅黑" panose="020B0503020204020204" charset="-122"/>
                </a:rPr>
                <a:t>其他常见神经网络</a:t>
              </a:r>
              <a:r>
                <a:rPr lang="en-US" altLang="zh-CN" sz="3600" dirty="0">
                  <a:solidFill>
                    <a:schemeClr val="bg1"/>
                  </a:solidFill>
                  <a:latin typeface="Impact" panose="020B0806030902050204" pitchFamily="34" charset="0"/>
                  <a:ea typeface="微软雅黑" panose="020B0503020204020204" charset="-122"/>
                </a:rPr>
                <a:t>   </a:t>
              </a:r>
              <a:endParaRPr lang="zh-CN" altLang="en-US" sz="3600" dirty="0">
                <a:solidFill>
                  <a:schemeClr val="bg1"/>
                </a:solidFill>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1399396821"/>
      </p:ext>
    </p:extLst>
  </p:cSld>
  <p:clrMapOvr>
    <a:masterClrMapping/>
  </p:clrMapOvr>
  <p:transition advTm="8005"/>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600" y="98306"/>
            <a:ext cx="88561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316296" y="1316730"/>
            <a:ext cx="8629650" cy="457200"/>
          </a:xfrm>
        </p:spPr>
        <p:txBody>
          <a:bodyPr>
            <a:normAutofit fontScale="92500" lnSpcReduction="10000"/>
          </a:bodyPr>
          <a:lstStyle/>
          <a:p>
            <a:pPr marL="342900" indent="-342900">
              <a:buFont typeface="Wingdings" panose="05000000000000000000" pitchFamily="2" charset="2"/>
              <a:buChar char="p"/>
            </a:pPr>
            <a:r>
              <a:rPr lang="en-US" altLang="zh-CN" sz="2800" dirty="0">
                <a:latin typeface="+mj-ea"/>
                <a:ea typeface="+mj-ea"/>
              </a:rPr>
              <a:t>RBF</a:t>
            </a:r>
            <a:r>
              <a:rPr lang="zh-CN" altLang="en-US" sz="2800" dirty="0">
                <a:latin typeface="+mj-ea"/>
                <a:ea typeface="+mj-ea"/>
              </a:rPr>
              <a:t>网络 </a:t>
            </a:r>
            <a:r>
              <a:rPr lang="en-US" altLang="zh-CN" sz="1400" dirty="0">
                <a:solidFill>
                  <a:srgbClr val="FF0000"/>
                </a:solidFill>
              </a:rPr>
              <a:t>[</a:t>
            </a:r>
            <a:r>
              <a:rPr lang="en-US" altLang="zh-CN" sz="1400" dirty="0" err="1">
                <a:solidFill>
                  <a:srgbClr val="FF0000"/>
                </a:solidFill>
              </a:rPr>
              <a:t>Broomhead</a:t>
            </a:r>
            <a:r>
              <a:rPr lang="en-US" altLang="zh-CN" sz="1400" dirty="0">
                <a:solidFill>
                  <a:srgbClr val="FF0000"/>
                </a:solidFill>
              </a:rPr>
              <a:t> and Lowe, 1988]</a:t>
            </a:r>
            <a:r>
              <a:rPr lang="en-US" altLang="zh-CN" sz="2000" dirty="0">
                <a:solidFill>
                  <a:srgbClr val="FF0000"/>
                </a:solidFill>
              </a:rPr>
              <a:t> </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4" name="内容占位符 3"/>
              <p:cNvSpPr>
                <a:spLocks noGrp="1"/>
              </p:cNvSpPr>
              <p:nvPr>
                <p:ph sz="quarter" idx="14"/>
              </p:nvPr>
            </p:nvSpPr>
            <p:spPr>
              <a:xfrm>
                <a:off x="736600" y="1793487"/>
                <a:ext cx="10985500" cy="4839207"/>
              </a:xfrm>
            </p:spPr>
            <p:txBody>
              <a:bodyPr>
                <a:normAutofit/>
              </a:bodyPr>
              <a:lstStyle/>
              <a:p>
                <a:pPr>
                  <a:buClrTx/>
                  <a:buFont typeface="Wingdings" panose="05000000000000000000" pitchFamily="2" charset="2"/>
                  <a:buChar char="l"/>
                </a:pPr>
                <a:r>
                  <a:rPr lang="en-US" altLang="zh-CN" sz="2400" dirty="0">
                    <a:latin typeface="+mj-ea"/>
                    <a:ea typeface="+mj-ea"/>
                  </a:rPr>
                  <a:t>RBF</a:t>
                </a:r>
                <a:r>
                  <a:rPr lang="zh-CN" altLang="en-US" sz="2400" dirty="0">
                    <a:latin typeface="+mj-ea"/>
                    <a:ea typeface="+mj-ea"/>
                  </a:rPr>
                  <a:t>网络是一种</a:t>
                </a:r>
                <a:r>
                  <a:rPr lang="zh-CN" altLang="en-US" sz="2400" dirty="0">
                    <a:solidFill>
                      <a:srgbClr val="C00000"/>
                    </a:solidFill>
                    <a:latin typeface="+mj-ea"/>
                    <a:ea typeface="+mj-ea"/>
                  </a:rPr>
                  <a:t>单隐层</a:t>
                </a:r>
                <a:r>
                  <a:rPr lang="zh-CN" altLang="en-US" sz="2400" dirty="0">
                    <a:latin typeface="+mj-ea"/>
                    <a:ea typeface="+mj-ea"/>
                  </a:rPr>
                  <a:t>前馈神经网络</a:t>
                </a:r>
                <a:r>
                  <a:rPr lang="en-US" altLang="zh-CN" sz="2400" dirty="0">
                    <a:latin typeface="+mj-ea"/>
                    <a:ea typeface="+mj-ea"/>
                  </a:rPr>
                  <a:t>, </a:t>
                </a:r>
                <a:r>
                  <a:rPr lang="zh-CN" altLang="en-US" sz="2400" dirty="0">
                    <a:latin typeface="+mj-ea"/>
                    <a:ea typeface="+mj-ea"/>
                  </a:rPr>
                  <a:t>它使用</a:t>
                </a:r>
                <a:r>
                  <a:rPr lang="zh-CN" altLang="en-US" sz="2400" dirty="0">
                    <a:solidFill>
                      <a:srgbClr val="C00000"/>
                    </a:solidFill>
                    <a:latin typeface="+mj-ea"/>
                    <a:ea typeface="+mj-ea"/>
                  </a:rPr>
                  <a:t>径向基函数</a:t>
                </a:r>
                <a:r>
                  <a:rPr lang="zh-CN" altLang="en-US" sz="2400" dirty="0">
                    <a:latin typeface="+mj-ea"/>
                    <a:ea typeface="+mj-ea"/>
                  </a:rPr>
                  <a:t>作为隐层神经元激活函数</a:t>
                </a:r>
                <a:r>
                  <a:rPr lang="en-US" altLang="zh-CN" sz="2400" dirty="0">
                    <a:latin typeface="+mj-ea"/>
                    <a:ea typeface="+mj-ea"/>
                  </a:rPr>
                  <a:t>, </a:t>
                </a:r>
                <a:r>
                  <a:rPr lang="zh-CN" altLang="en-US" sz="2400" dirty="0">
                    <a:latin typeface="+mj-ea"/>
                    <a:ea typeface="+mj-ea"/>
                  </a:rPr>
                  <a:t>而输出层则是隐层神经元输出的线性组合</a:t>
                </a:r>
                <a:r>
                  <a:rPr lang="en-US" altLang="zh-CN" sz="2400" dirty="0">
                    <a:latin typeface="+mj-ea"/>
                    <a:ea typeface="+mj-ea"/>
                  </a:rPr>
                  <a:t>. </a:t>
                </a:r>
              </a:p>
              <a:p>
                <a:pPr>
                  <a:lnSpc>
                    <a:spcPct val="150000"/>
                  </a:lnSpc>
                  <a:buClrTx/>
                  <a:buFont typeface="Wingdings" panose="05000000000000000000" pitchFamily="2" charset="2"/>
                  <a:buChar char="l"/>
                </a:pPr>
                <a:r>
                  <a:rPr lang="en-US" altLang="zh-CN" sz="2400" dirty="0">
                    <a:latin typeface="+mj-ea"/>
                    <a:ea typeface="+mj-ea"/>
                  </a:rPr>
                  <a:t>RBF</a:t>
                </a:r>
                <a:r>
                  <a:rPr lang="zh-CN" altLang="en-US" sz="2400" dirty="0">
                    <a:latin typeface="+mj-ea"/>
                    <a:ea typeface="+mj-ea"/>
                  </a:rPr>
                  <a:t>网络模型</a:t>
                </a:r>
                <a:endParaRPr lang="en-US" altLang="zh-CN" sz="2400" dirty="0">
                  <a:latin typeface="+mj-ea"/>
                  <a:ea typeface="+mj-ea"/>
                </a:endParaRPr>
              </a:p>
              <a:p>
                <a:pPr marL="0" indent="0">
                  <a:buNone/>
                </a:pPr>
                <a:r>
                  <a:rPr lang="zh-CN" altLang="en-US" sz="2400" dirty="0">
                    <a:latin typeface="+mj-ea"/>
                    <a:ea typeface="+mj-ea"/>
                  </a:rPr>
                  <a:t>假定输入为   维的向量</a:t>
                </a:r>
                <a14:m>
                  <m:oMath xmlns:m="http://schemas.openxmlformats.org/officeDocument/2006/math">
                    <m:r>
                      <a:rPr lang="en-US" altLang="zh-CN" sz="2400" b="0" i="1" smtClean="0">
                        <a:latin typeface="Cambria Math" panose="02040503050406030204" pitchFamily="18" charset="0"/>
                        <a:ea typeface="+mj-ea"/>
                      </a:rPr>
                      <m:t>𝑋</m:t>
                    </m:r>
                  </m:oMath>
                </a14:m>
                <a:r>
                  <a:rPr lang="en-US" altLang="zh-CN" sz="2400" dirty="0">
                    <a:latin typeface="+mj-ea"/>
                    <a:ea typeface="+mj-ea"/>
                  </a:rPr>
                  <a:t>, </a:t>
                </a:r>
                <a:r>
                  <a:rPr lang="zh-CN" altLang="en-US" sz="2400" dirty="0">
                    <a:latin typeface="+mj-ea"/>
                    <a:ea typeface="+mj-ea"/>
                  </a:rPr>
                  <a:t>输出为实值</a:t>
                </a:r>
                <a:r>
                  <a:rPr lang="en-US" altLang="zh-CN" sz="2400" dirty="0">
                    <a:latin typeface="+mj-ea"/>
                    <a:ea typeface="+mj-ea"/>
                  </a:rPr>
                  <a:t>, </a:t>
                </a:r>
                <a:r>
                  <a:rPr lang="zh-CN" altLang="en-US" sz="2400" dirty="0">
                    <a:latin typeface="+mj-ea"/>
                    <a:ea typeface="+mj-ea"/>
                  </a:rPr>
                  <a:t>则</a:t>
                </a:r>
                <a:r>
                  <a:rPr lang="en-US" altLang="zh-CN" sz="2400" dirty="0">
                    <a:latin typeface="+mj-ea"/>
                    <a:ea typeface="+mj-ea"/>
                  </a:rPr>
                  <a:t>RBF</a:t>
                </a:r>
                <a:r>
                  <a:rPr lang="zh-CN" altLang="en-US" sz="2400" dirty="0">
                    <a:latin typeface="+mj-ea"/>
                    <a:ea typeface="+mj-ea"/>
                  </a:rPr>
                  <a:t>网络可以表示为</a:t>
                </a:r>
                <a:endParaRPr lang="en-US" altLang="zh-CN" sz="2400" dirty="0">
                  <a:latin typeface="+mj-ea"/>
                  <a:ea typeface="+mj-ea"/>
                </a:endParaRPr>
              </a:p>
              <a:p>
                <a:pPr marL="0" indent="0" algn="ctr">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mj-ea"/>
                        </a:rPr>
                        <m:t>𝜑</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𝑥</m:t>
                          </m:r>
                        </m:e>
                      </m:d>
                      <m:r>
                        <a:rPr lang="en-US" altLang="zh-CN" sz="2400" b="0" i="1" smtClean="0">
                          <a:latin typeface="Cambria Math" panose="02040503050406030204" pitchFamily="18" charset="0"/>
                          <a:ea typeface="+mj-ea"/>
                        </a:rPr>
                        <m:t>=</m:t>
                      </m:r>
                      <m:nary>
                        <m:naryPr>
                          <m:chr m:val="∑"/>
                          <m:limLoc m:val="subSup"/>
                          <m:ctrlPr>
                            <a:rPr lang="en-US" altLang="zh-CN" sz="2400" b="0" i="1" smtClean="0">
                              <a:latin typeface="Cambria Math" panose="02040503050406030204" pitchFamily="18" charset="0"/>
                              <a:ea typeface="+mj-ea"/>
                            </a:rPr>
                          </m:ctrlPr>
                        </m:naryPr>
                        <m:sub>
                          <m:r>
                            <m:rPr>
                              <m:brk m:alnAt="25"/>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𝑞</m:t>
                          </m:r>
                        </m:sup>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𝑤</m:t>
                              </m:r>
                            </m:e>
                            <m:sub>
                              <m:r>
                                <a:rPr lang="en-US" altLang="zh-CN" sz="2400" b="0" i="1" smtClean="0">
                                  <a:latin typeface="Cambria Math" panose="02040503050406030204" pitchFamily="18" charset="0"/>
                                  <a:ea typeface="+mj-ea"/>
                                </a:rPr>
                                <m:t>𝑖</m:t>
                              </m:r>
                            </m:sub>
                          </m:sSub>
                          <m:r>
                            <a:rPr lang="zh-CN" altLang="en-US" sz="2400" b="0" i="1" smtClean="0">
                              <a:latin typeface="Cambria Math" panose="02040503050406030204" pitchFamily="18" charset="0"/>
                              <a:ea typeface="+mj-ea"/>
                            </a:rPr>
                            <m:t>𝜌</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𝑋</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𝐶</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e>
                      </m:nary>
                    </m:oMath>
                  </m:oMathPara>
                </a14:m>
                <a:endParaRPr lang="en-US" altLang="zh-CN" sz="2400" dirty="0">
                  <a:latin typeface="+mj-ea"/>
                  <a:ea typeface="+mj-ea"/>
                </a:endParaRPr>
              </a:p>
              <a:p>
                <a:pPr marL="0" indent="0">
                  <a:buNone/>
                </a:pPr>
                <a:r>
                  <a:rPr lang="zh-CN" altLang="en-US" sz="2400" dirty="0">
                    <a:latin typeface="+mj-ea"/>
                    <a:ea typeface="+mj-ea"/>
                  </a:rPr>
                  <a:t>其中</a:t>
                </a:r>
                <a14:m>
                  <m:oMath xmlns:m="http://schemas.openxmlformats.org/officeDocument/2006/math">
                    <m:r>
                      <a:rPr lang="en-US" altLang="zh-CN" sz="2400" b="0" i="1" smtClean="0">
                        <a:latin typeface="Cambria Math" panose="02040503050406030204" pitchFamily="18" charset="0"/>
                        <a:ea typeface="+mj-ea"/>
                      </a:rPr>
                      <m:t>𝑞</m:t>
                    </m:r>
                  </m:oMath>
                </a14:m>
                <a:r>
                  <a:rPr lang="zh-CN" altLang="en-US" sz="2400" dirty="0">
                    <a:latin typeface="+mj-ea"/>
                    <a:ea typeface="+mj-ea"/>
                  </a:rPr>
                  <a:t>为隐层神经元的个数</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𝐶</m:t>
                        </m:r>
                      </m:e>
                      <m:sub>
                        <m:r>
                          <a:rPr lang="en-US" altLang="zh-CN" sz="2400" i="1">
                            <a:latin typeface="Cambria Math" panose="02040503050406030204" pitchFamily="18" charset="0"/>
                            <a:ea typeface="+mj-ea"/>
                          </a:rPr>
                          <m:t>𝑖</m:t>
                        </m:r>
                      </m:sub>
                    </m:sSub>
                  </m:oMath>
                </a14:m>
                <a:r>
                  <a:rPr lang="zh-CN" altLang="en-US" sz="2400" dirty="0">
                    <a:latin typeface="+mj-ea"/>
                    <a:ea typeface="+mj-ea"/>
                  </a:rPr>
                  <a:t>和</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𝑤</m:t>
                        </m:r>
                      </m:e>
                      <m:sub>
                        <m:r>
                          <a:rPr lang="en-US" altLang="zh-CN" sz="2400" i="1">
                            <a:latin typeface="Cambria Math" panose="02040503050406030204" pitchFamily="18" charset="0"/>
                            <a:ea typeface="+mj-ea"/>
                          </a:rPr>
                          <m:t>𝑖</m:t>
                        </m:r>
                      </m:sub>
                    </m:sSub>
                  </m:oMath>
                </a14:m>
                <a:r>
                  <a:rPr lang="zh-CN" altLang="en-US" sz="2400" dirty="0">
                    <a:latin typeface="+mj-ea"/>
                    <a:ea typeface="+mj-ea"/>
                  </a:rPr>
                  <a:t>分别是第</a:t>
                </a:r>
                <a14:m>
                  <m:oMath xmlns:m="http://schemas.openxmlformats.org/officeDocument/2006/math">
                    <m:r>
                      <m:rPr>
                        <m:brk m:alnAt="25"/>
                      </m:rPr>
                      <a:rPr lang="en-US" altLang="zh-CN" sz="2400" i="1">
                        <a:latin typeface="Cambria Math" panose="02040503050406030204" pitchFamily="18" charset="0"/>
                        <a:ea typeface="+mj-ea"/>
                      </a:rPr>
                      <m:t>𝑖</m:t>
                    </m:r>
                  </m:oMath>
                </a14:m>
                <a:r>
                  <a:rPr lang="zh-CN" altLang="en-US" sz="2400" dirty="0">
                    <a:latin typeface="+mj-ea"/>
                    <a:ea typeface="+mj-ea"/>
                  </a:rPr>
                  <a:t>神经元对应的中心和权重</a:t>
                </a:r>
                <a:r>
                  <a:rPr lang="en-US" altLang="zh-CN" sz="2400" dirty="0">
                    <a:latin typeface="+mj-ea"/>
                    <a:ea typeface="+mj-ea"/>
                  </a:rPr>
                  <a:t>,</a:t>
                </a:r>
                <a14:m>
                  <m:oMath xmlns:m="http://schemas.openxmlformats.org/officeDocument/2006/math">
                    <m:r>
                      <a:rPr lang="zh-CN" altLang="en-US" sz="2400" i="1">
                        <a:latin typeface="Cambria Math" panose="02040503050406030204" pitchFamily="18" charset="0"/>
                        <a:ea typeface="+mj-ea"/>
                      </a:rPr>
                      <m:t>𝜌</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𝑋</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𝐶</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oMath>
                </a14:m>
                <a:r>
                  <a:rPr lang="zh-CN" altLang="en-US" sz="2400" dirty="0">
                    <a:latin typeface="+mj-ea"/>
                    <a:ea typeface="+mj-ea"/>
                  </a:rPr>
                  <a:t>是径向基函数。</a:t>
                </a:r>
                <a:endParaRPr lang="en-US" altLang="zh-CN" sz="2400" dirty="0">
                  <a:latin typeface="+mj-ea"/>
                  <a:ea typeface="+mj-ea"/>
                </a:endParaRPr>
              </a:p>
              <a:p>
                <a:pPr marL="0" indent="0">
                  <a:buNone/>
                </a:pPr>
                <a:r>
                  <a:rPr lang="zh-CN" altLang="en-US" sz="2400" dirty="0">
                    <a:latin typeface="+mj-ea"/>
                    <a:ea typeface="+mj-ea"/>
                  </a:rPr>
                  <a:t>常用的高斯径向基函数形如</a:t>
                </a:r>
                <a:endParaRPr lang="en-US" altLang="zh-CN" sz="2400" dirty="0">
                  <a:latin typeface="+mj-ea"/>
                  <a:ea typeface="+mj-ea"/>
                </a:endParaRPr>
              </a:p>
              <a:p>
                <a:pPr marL="0" indent="0">
                  <a:buNone/>
                </a:pPr>
                <a:endParaRPr lang="en-US" altLang="zh-CN" sz="2400" i="1" dirty="0">
                  <a:latin typeface="+mj-ea"/>
                  <a:ea typeface="+mj-ea"/>
                </a:endParaRPr>
              </a:p>
              <a:p>
                <a:pPr marL="0" indent="0">
                  <a:buNone/>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ea typeface="+mj-ea"/>
                        </a:rPr>
                        <m:t>𝜌</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𝑋</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𝐶</m:t>
                              </m:r>
                            </m:e>
                            <m:sub>
                              <m:r>
                                <a:rPr lang="en-US" altLang="zh-CN" sz="2400" i="1">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𝑒</m:t>
                          </m:r>
                        </m:e>
                        <m:sup>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𝛽</m:t>
                              </m:r>
                            </m:e>
                            <m:sub>
                              <m:r>
                                <a:rPr lang="en-US" altLang="zh-CN" sz="2400" b="0" i="1" smtClean="0">
                                  <a:latin typeface="Cambria Math" panose="02040503050406030204" pitchFamily="18" charset="0"/>
                                  <a:ea typeface="+mj-ea"/>
                                </a:rPr>
                                <m:t>𝑖</m:t>
                              </m:r>
                            </m:sub>
                          </m:sSub>
                          <m:sSup>
                            <m:sSupPr>
                              <m:ctrlPr>
                                <a:rPr lang="en-US" altLang="zh-CN" sz="2400" b="0" i="1" smtClean="0">
                                  <a:latin typeface="Cambria Math" panose="02040503050406030204" pitchFamily="18" charset="0"/>
                                  <a:ea typeface="+mj-ea"/>
                                </a:rPr>
                              </m:ctrlPr>
                            </m:sSupPr>
                            <m:e>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𝐶</m:t>
                                      </m:r>
                                    </m:e>
                                    <m:sub>
                                      <m:r>
                                        <a:rPr lang="en-US" altLang="zh-CN" sz="2400" i="1">
                                          <a:latin typeface="Cambria Math" panose="02040503050406030204" pitchFamily="18" charset="0"/>
                                          <a:ea typeface="+mj-ea"/>
                                        </a:rPr>
                                        <m:t>𝑖</m:t>
                                      </m:r>
                                    </m:sub>
                                  </m:sSub>
                                </m:e>
                              </m:d>
                            </m:e>
                            <m:sup>
                              <m:r>
                                <a:rPr lang="en-US" altLang="zh-CN" sz="2400" b="0" i="1" smtClean="0">
                                  <a:latin typeface="Cambria Math" panose="02040503050406030204" pitchFamily="18" charset="0"/>
                                  <a:ea typeface="+mj-ea"/>
                                </a:rPr>
                                <m:t>2</m:t>
                              </m:r>
                            </m:sup>
                          </m:sSup>
                        </m:sup>
                      </m:sSup>
                    </m:oMath>
                  </m:oMathPara>
                </a14:m>
                <a:endParaRPr lang="en-US" altLang="zh-CN" sz="2400" dirty="0">
                  <a:latin typeface="+mj-ea"/>
                  <a:ea typeface="+mj-ea"/>
                </a:endParaRPr>
              </a:p>
              <a:p>
                <a:pPr marL="0" indent="0">
                  <a:buNone/>
                </a:pPr>
                <a:endParaRPr lang="en-US" altLang="zh-CN" sz="2400" dirty="0">
                  <a:solidFill>
                    <a:srgbClr val="C30D23"/>
                  </a:solidFill>
                  <a:latin typeface="+mj-ea"/>
                  <a:ea typeface="+mj-ea"/>
                </a:endParaRPr>
              </a:p>
              <a:p>
                <a:pPr marL="0" indent="0">
                  <a:buNone/>
                </a:pPr>
                <a:endParaRPr lang="en-US" altLang="zh-CN" sz="2400" dirty="0">
                  <a:latin typeface="+mj-ea"/>
                  <a:ea typeface="+mj-ea"/>
                </a:endParaRPr>
              </a:p>
            </p:txBody>
          </p:sp>
        </mc:Choice>
        <mc:Fallback xmlns="">
          <p:sp>
            <p:nvSpPr>
              <p:cNvPr id="4" name="内容占位符 3"/>
              <p:cNvSpPr>
                <a:spLocks noGrp="1" noRot="1" noChangeAspect="1" noMove="1" noResize="1" noEditPoints="1" noAdjustHandles="1" noChangeArrowheads="1" noChangeShapeType="1" noTextEdit="1"/>
              </p:cNvSpPr>
              <p:nvPr>
                <p:ph sz="quarter" idx="14"/>
              </p:nvPr>
            </p:nvSpPr>
            <p:spPr>
              <a:xfrm>
                <a:off x="736600" y="1793487"/>
                <a:ext cx="10985500" cy="4839207"/>
              </a:xfrm>
              <a:blipFill>
                <a:blip r:embed="rId2"/>
                <a:stretch>
                  <a:fillRect/>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1962489692"/>
              </p:ext>
            </p:extLst>
          </p:nvPr>
        </p:nvGraphicFramePr>
        <p:xfrm>
          <a:off x="2435896" y="3295830"/>
          <a:ext cx="168871" cy="290482"/>
        </p:xfrm>
        <a:graphic>
          <a:graphicData uri="http://schemas.openxmlformats.org/presentationml/2006/ole">
            <mc:AlternateContent xmlns:mc="http://schemas.openxmlformats.org/markup-compatibility/2006">
              <mc:Choice xmlns:v="urn:schemas-microsoft-com:vml" Requires="v">
                <p:oleObj name="Formula" r:id="rId3" imgW="85320" imgH="157680" progId="Equation.Ribbit">
                  <p:embed/>
                </p:oleObj>
              </mc:Choice>
              <mc:Fallback>
                <p:oleObj name="Formula" r:id="rId3" imgW="85320" imgH="157680" progId="Equation.Ribbit">
                  <p:embed/>
                  <p:pic>
                    <p:nvPicPr>
                      <p:cNvPr id="5" name="对象 4"/>
                      <p:cNvPicPr/>
                      <p:nvPr/>
                    </p:nvPicPr>
                    <p:blipFill>
                      <a:blip r:embed="rId4"/>
                      <a:stretch>
                        <a:fillRect/>
                      </a:stretch>
                    </p:blipFill>
                    <p:spPr>
                      <a:xfrm>
                        <a:off x="2435896" y="3295830"/>
                        <a:ext cx="168871" cy="290482"/>
                      </a:xfrm>
                      <a:prstGeom prst="rect">
                        <a:avLst/>
                      </a:prstGeom>
                    </p:spPr>
                  </p:pic>
                </p:oleObj>
              </mc:Fallback>
            </mc:AlternateContent>
          </a:graphicData>
        </a:graphic>
      </p:graphicFrame>
    </p:spTree>
    <p:extLst>
      <p:ext uri="{BB962C8B-B14F-4D97-AF65-F5344CB8AC3E}">
        <p14:creationId xmlns:p14="http://schemas.microsoft.com/office/powerpoint/2010/main" val="559759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600" y="81280"/>
            <a:ext cx="88561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347134" y="1205993"/>
            <a:ext cx="8629650" cy="457200"/>
          </a:xfrm>
        </p:spPr>
        <p:txBody>
          <a:bodyPr>
            <a:normAutofit/>
          </a:bodyPr>
          <a:lstStyle/>
          <a:p>
            <a:pPr marL="342900" indent="-342900">
              <a:buFont typeface="Wingdings" panose="05000000000000000000" pitchFamily="2" charset="2"/>
              <a:buChar char="p"/>
            </a:pPr>
            <a:r>
              <a:rPr lang="en-US" altLang="zh-CN" sz="2400" dirty="0">
                <a:latin typeface="+mj-ea"/>
                <a:ea typeface="+mj-ea"/>
              </a:rPr>
              <a:t>RBF</a:t>
            </a:r>
            <a:r>
              <a:rPr lang="zh-CN" altLang="en-US" sz="2400" dirty="0">
                <a:latin typeface="+mj-ea"/>
                <a:ea typeface="+mj-ea"/>
              </a:rPr>
              <a:t>网络 </a:t>
            </a:r>
            <a:r>
              <a:rPr lang="en-US" altLang="zh-CN" sz="1600" dirty="0">
                <a:solidFill>
                  <a:srgbClr val="FF0000"/>
                </a:solidFill>
                <a:latin typeface="+mj-ea"/>
                <a:ea typeface="+mj-ea"/>
              </a:rPr>
              <a:t>[</a:t>
            </a:r>
            <a:r>
              <a:rPr lang="en-US" altLang="zh-CN" sz="1600" dirty="0" err="1">
                <a:solidFill>
                  <a:srgbClr val="FF0000"/>
                </a:solidFill>
                <a:latin typeface="+mj-ea"/>
                <a:ea typeface="+mj-ea"/>
              </a:rPr>
              <a:t>Broomhead</a:t>
            </a:r>
            <a:r>
              <a:rPr lang="en-US" altLang="zh-CN" sz="1600" dirty="0">
                <a:solidFill>
                  <a:srgbClr val="FF0000"/>
                </a:solidFill>
                <a:latin typeface="+mj-ea"/>
                <a:ea typeface="+mj-ea"/>
              </a:rPr>
              <a:t> and Lowe, 1988] </a:t>
            </a:r>
            <a:endParaRPr lang="zh-CN" altLang="en-US" sz="2400" dirty="0">
              <a:solidFill>
                <a:srgbClr val="FF0000"/>
              </a:solidFill>
              <a:latin typeface="+mj-ea"/>
              <a:ea typeface="+mj-ea"/>
            </a:endParaRPr>
          </a:p>
        </p:txBody>
      </p:sp>
      <p:sp>
        <p:nvSpPr>
          <p:cNvPr id="4" name="内容占位符 3"/>
          <p:cNvSpPr>
            <a:spLocks noGrp="1"/>
          </p:cNvSpPr>
          <p:nvPr>
            <p:ph sz="quarter" idx="14"/>
          </p:nvPr>
        </p:nvSpPr>
        <p:spPr>
          <a:xfrm>
            <a:off x="347133" y="1754633"/>
            <a:ext cx="11504555" cy="4474643"/>
          </a:xfrm>
        </p:spPr>
        <p:txBody>
          <a:bodyPr>
            <a:normAutofit/>
          </a:bodyPr>
          <a:lstStyle/>
          <a:p>
            <a:pPr>
              <a:lnSpc>
                <a:spcPct val="120000"/>
              </a:lnSpc>
              <a:buClr>
                <a:schemeClr val="tx2"/>
              </a:buClr>
              <a:buSzPct val="100000"/>
            </a:pPr>
            <a:r>
              <a:rPr lang="en-US" altLang="zh-CN" sz="2400" dirty="0">
                <a:solidFill>
                  <a:schemeClr val="tx2"/>
                </a:solidFill>
                <a:latin typeface="+mj-ea"/>
                <a:ea typeface="+mj-ea"/>
              </a:rPr>
              <a:t>RBF</a:t>
            </a:r>
            <a:r>
              <a:rPr lang="zh-CN" altLang="en-US" sz="2400" dirty="0">
                <a:solidFill>
                  <a:schemeClr val="tx2"/>
                </a:solidFill>
                <a:latin typeface="+mj-ea"/>
                <a:ea typeface="+mj-ea"/>
              </a:rPr>
              <a:t>网络性质</a:t>
            </a:r>
            <a:endParaRPr lang="en-US" altLang="zh-CN" sz="2400" dirty="0">
              <a:solidFill>
                <a:schemeClr val="tx2"/>
              </a:solidFill>
              <a:latin typeface="+mj-ea"/>
              <a:ea typeface="+mj-ea"/>
            </a:endParaRPr>
          </a:p>
          <a:p>
            <a:pPr marL="0" indent="0">
              <a:buClr>
                <a:schemeClr val="tx2"/>
              </a:buClr>
              <a:buNone/>
            </a:pPr>
            <a:r>
              <a:rPr lang="zh-CN" altLang="en-US" sz="2400" dirty="0">
                <a:latin typeface="+mj-ea"/>
                <a:ea typeface="+mj-ea"/>
              </a:rPr>
              <a:t>    具有足够多隐层神经元</a:t>
            </a:r>
            <a:r>
              <a:rPr lang="en-US" altLang="zh-CN" sz="2400" dirty="0">
                <a:latin typeface="+mj-ea"/>
                <a:ea typeface="+mj-ea"/>
              </a:rPr>
              <a:t>RBF</a:t>
            </a:r>
            <a:r>
              <a:rPr lang="zh-CN" altLang="en-US" sz="2400" dirty="0">
                <a:latin typeface="+mj-ea"/>
                <a:ea typeface="+mj-ea"/>
              </a:rPr>
              <a:t>神经网络能以任意精度逼近任意连续函数。</a:t>
            </a:r>
            <a:r>
              <a:rPr lang="en-US" altLang="zh-CN" sz="1600" b="1" dirty="0">
                <a:solidFill>
                  <a:srgbClr val="FF0000"/>
                </a:solidFill>
                <a:latin typeface="+mj-ea"/>
                <a:ea typeface="+mj-ea"/>
              </a:rPr>
              <a:t>[Park and Sandberg,  1991]</a:t>
            </a:r>
          </a:p>
          <a:p>
            <a:pPr marL="0" indent="0">
              <a:buClr>
                <a:schemeClr val="tx2"/>
              </a:buClr>
              <a:buNone/>
            </a:pPr>
            <a:r>
              <a:rPr lang="en-US" altLang="zh-CN" sz="2400" dirty="0">
                <a:latin typeface="+mj-ea"/>
                <a:ea typeface="+mj-ea"/>
              </a:rPr>
              <a:t> </a:t>
            </a:r>
          </a:p>
          <a:p>
            <a:pPr>
              <a:lnSpc>
                <a:spcPct val="120000"/>
              </a:lnSpc>
              <a:buClr>
                <a:schemeClr val="tx2"/>
              </a:buClr>
              <a:buSzPct val="100000"/>
            </a:pPr>
            <a:r>
              <a:rPr lang="en-US" altLang="zh-CN" sz="2400" dirty="0">
                <a:solidFill>
                  <a:schemeClr val="tx2"/>
                </a:solidFill>
                <a:latin typeface="+mj-ea"/>
                <a:ea typeface="+mj-ea"/>
              </a:rPr>
              <a:t>RBF</a:t>
            </a:r>
            <a:r>
              <a:rPr lang="zh-CN" altLang="en-US" sz="2400" dirty="0">
                <a:solidFill>
                  <a:schemeClr val="tx2"/>
                </a:solidFill>
                <a:latin typeface="+mj-ea"/>
                <a:ea typeface="+mj-ea"/>
              </a:rPr>
              <a:t>网络训练</a:t>
            </a:r>
            <a:endParaRPr lang="en-US" altLang="zh-CN" sz="2400" dirty="0">
              <a:solidFill>
                <a:schemeClr val="tx2"/>
              </a:solidFill>
              <a:latin typeface="+mj-ea"/>
              <a:ea typeface="+mj-ea"/>
            </a:endParaRPr>
          </a:p>
          <a:p>
            <a:pPr marL="0" indent="0">
              <a:lnSpc>
                <a:spcPct val="150000"/>
              </a:lnSpc>
              <a:buClr>
                <a:schemeClr val="tx2"/>
              </a:buClr>
              <a:buNone/>
            </a:pPr>
            <a:r>
              <a:rPr lang="en-US" altLang="zh-CN" sz="2400" dirty="0">
                <a:latin typeface="+mj-ea"/>
                <a:ea typeface="+mj-ea"/>
              </a:rPr>
              <a:t>     Step1:</a:t>
            </a:r>
            <a:r>
              <a:rPr lang="zh-CN" altLang="en-US" sz="2400" dirty="0">
                <a:latin typeface="+mj-ea"/>
                <a:ea typeface="+mj-ea"/>
              </a:rPr>
              <a:t>确定神经元中心，常用的方式包括随机采样、聚类等</a:t>
            </a:r>
            <a:r>
              <a:rPr lang="en-US" altLang="zh-CN" sz="2400" dirty="0">
                <a:latin typeface="+mj-ea"/>
                <a:ea typeface="+mj-ea"/>
              </a:rPr>
              <a:t>            </a:t>
            </a:r>
          </a:p>
          <a:p>
            <a:pPr marL="0" indent="0">
              <a:lnSpc>
                <a:spcPct val="150000"/>
              </a:lnSpc>
              <a:buClr>
                <a:schemeClr val="tx2"/>
              </a:buClr>
              <a:buNone/>
            </a:pPr>
            <a:r>
              <a:rPr lang="en-US" altLang="zh-CN" sz="2400" dirty="0">
                <a:latin typeface="+mj-ea"/>
                <a:ea typeface="+mj-ea"/>
              </a:rPr>
              <a:t>     Step2:</a:t>
            </a:r>
            <a:r>
              <a:rPr lang="zh-CN" altLang="en-US" sz="2400" dirty="0">
                <a:latin typeface="+mj-ea"/>
                <a:ea typeface="+mj-ea"/>
              </a:rPr>
              <a:t>利用</a:t>
            </a:r>
            <a:r>
              <a:rPr lang="en-US" altLang="zh-CN" sz="2400" dirty="0">
                <a:latin typeface="+mj-ea"/>
                <a:ea typeface="+mj-ea"/>
              </a:rPr>
              <a:t>BP</a:t>
            </a:r>
            <a:r>
              <a:rPr lang="zh-CN" altLang="en-US" sz="2400" dirty="0">
                <a:latin typeface="+mj-ea"/>
                <a:ea typeface="+mj-ea"/>
              </a:rPr>
              <a:t>算法等确定参数</a:t>
            </a:r>
            <a:endParaRPr lang="en-US" altLang="zh-CN" sz="2400" dirty="0">
              <a:solidFill>
                <a:srgbClr val="C30D23"/>
              </a:solidFill>
              <a:latin typeface="+mj-ea"/>
              <a:ea typeface="+mj-ea"/>
            </a:endParaRPr>
          </a:p>
          <a:p>
            <a:pPr marL="342900" indent="-342900"/>
            <a:endParaRPr lang="en-US" altLang="zh-CN" sz="2400" dirty="0">
              <a:solidFill>
                <a:srgbClr val="C30D23"/>
              </a:solidFill>
              <a:latin typeface="+mj-ea"/>
              <a:ea typeface="+mj-ea"/>
            </a:endParaRPr>
          </a:p>
          <a:p>
            <a:pPr marL="0" indent="0">
              <a:buNone/>
            </a:pPr>
            <a:endParaRPr lang="en-US" altLang="zh-CN" sz="2400" dirty="0">
              <a:latin typeface="+mj-ea"/>
              <a:ea typeface="+mj-ea"/>
            </a:endParaRPr>
          </a:p>
        </p:txBody>
      </p:sp>
    </p:spTree>
    <p:extLst>
      <p:ext uri="{BB962C8B-B14F-4D97-AF65-F5344CB8AC3E}">
        <p14:creationId xmlns:p14="http://schemas.microsoft.com/office/powerpoint/2010/main" val="3718623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81280"/>
            <a:ext cx="89577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481541" y="1212568"/>
            <a:ext cx="8629650" cy="457200"/>
          </a:xfrm>
        </p:spPr>
        <p:txBody>
          <a:bodyPr>
            <a:normAutofit fontScale="92500" lnSpcReduction="10000"/>
          </a:bodyPr>
          <a:lstStyle/>
          <a:p>
            <a:pPr marL="342900" indent="-342900">
              <a:buFont typeface="Wingdings" panose="05000000000000000000" pitchFamily="2" charset="2"/>
              <a:buChar char="p"/>
            </a:pPr>
            <a:r>
              <a:rPr lang="en-US" altLang="zh-CN" sz="2800" dirty="0">
                <a:latin typeface="+mj-ea"/>
                <a:ea typeface="+mj-ea"/>
              </a:rPr>
              <a:t>ART</a:t>
            </a:r>
            <a:r>
              <a:rPr lang="zh-CN" altLang="en-US" sz="2800" dirty="0">
                <a:latin typeface="+mj-ea"/>
                <a:ea typeface="+mj-ea"/>
              </a:rPr>
              <a:t>网络</a:t>
            </a:r>
            <a:r>
              <a:rPr lang="en-US" altLang="zh-CN" sz="1600" dirty="0">
                <a:solidFill>
                  <a:srgbClr val="C30D23"/>
                </a:solidFill>
                <a:latin typeface="+mj-ea"/>
                <a:ea typeface="+mj-ea"/>
              </a:rPr>
              <a:t>[Carpenter and Grossberg,1987]</a:t>
            </a:r>
          </a:p>
          <a:p>
            <a:pPr marL="342900" indent="-342900">
              <a:buFont typeface="Wingdings" panose="05000000000000000000" pitchFamily="2" charset="2"/>
              <a:buChar char="p"/>
            </a:pPr>
            <a:endParaRPr lang="zh-CN" altLang="en-US" dirty="0"/>
          </a:p>
        </p:txBody>
      </p:sp>
      <p:sp>
        <p:nvSpPr>
          <p:cNvPr id="4" name="内容占位符 3"/>
          <p:cNvSpPr>
            <a:spLocks noGrp="1"/>
          </p:cNvSpPr>
          <p:nvPr>
            <p:ph sz="quarter" idx="14"/>
          </p:nvPr>
        </p:nvSpPr>
        <p:spPr>
          <a:xfrm>
            <a:off x="481540" y="1669768"/>
            <a:ext cx="11710460" cy="4675387"/>
          </a:xfrm>
        </p:spPr>
        <p:txBody>
          <a:bodyPr>
            <a:normAutofit/>
          </a:bodyPr>
          <a:lstStyle/>
          <a:p>
            <a:pPr>
              <a:lnSpc>
                <a:spcPct val="120000"/>
              </a:lnSpc>
              <a:buClrTx/>
              <a:buSzPct val="100000"/>
            </a:pPr>
            <a:r>
              <a:rPr lang="zh-CN" altLang="en-US" sz="2400" dirty="0">
                <a:solidFill>
                  <a:schemeClr val="tx2"/>
                </a:solidFill>
                <a:latin typeface="+mj-ea"/>
                <a:ea typeface="+mj-ea"/>
              </a:rPr>
              <a:t>竞争学习</a:t>
            </a:r>
            <a:endParaRPr lang="en-US" altLang="zh-CN" sz="2400" dirty="0">
              <a:solidFill>
                <a:schemeClr val="tx2"/>
              </a:solidFill>
              <a:latin typeface="+mj-ea"/>
              <a:ea typeface="+mj-ea"/>
            </a:endParaRPr>
          </a:p>
          <a:p>
            <a:pPr marL="0" indent="0">
              <a:lnSpc>
                <a:spcPct val="110000"/>
              </a:lnSpc>
              <a:buClrTx/>
              <a:buNone/>
            </a:pPr>
            <a:r>
              <a:rPr lang="zh-CN" altLang="en-US" sz="2400" dirty="0"/>
              <a:t>     </a:t>
            </a:r>
            <a:r>
              <a:rPr lang="zh-CN" altLang="en-US" sz="2400" dirty="0">
                <a:latin typeface="+mj-ea"/>
                <a:ea typeface="+mj-ea"/>
              </a:rPr>
              <a:t>竞争学习是神经网络中一种常用的</a:t>
            </a:r>
            <a:r>
              <a:rPr lang="zh-CN" altLang="en-US" sz="2400" dirty="0">
                <a:solidFill>
                  <a:srgbClr val="C00000"/>
                </a:solidFill>
                <a:latin typeface="+mj-ea"/>
                <a:ea typeface="+mj-ea"/>
              </a:rPr>
              <a:t>无监督学习</a:t>
            </a:r>
            <a:r>
              <a:rPr lang="zh-CN" altLang="en-US" sz="2400" dirty="0">
                <a:latin typeface="+mj-ea"/>
                <a:ea typeface="+mj-ea"/>
              </a:rPr>
              <a:t>策略</a:t>
            </a:r>
            <a:r>
              <a:rPr lang="en-US" altLang="zh-CN" sz="2400" dirty="0">
                <a:latin typeface="+mj-ea"/>
                <a:ea typeface="+mj-ea"/>
              </a:rPr>
              <a:t>, </a:t>
            </a:r>
            <a:r>
              <a:rPr lang="zh-CN" altLang="en-US" sz="2400" dirty="0">
                <a:latin typeface="+mj-ea"/>
                <a:ea typeface="+mj-ea"/>
              </a:rPr>
              <a:t>在使用该策略时</a:t>
            </a:r>
            <a:r>
              <a:rPr lang="en-US" altLang="zh-CN" sz="2400" dirty="0">
                <a:latin typeface="+mj-ea"/>
                <a:ea typeface="+mj-ea"/>
              </a:rPr>
              <a:t>, </a:t>
            </a:r>
            <a:r>
              <a:rPr lang="zh-CN" altLang="en-US" sz="2400" dirty="0">
                <a:latin typeface="+mj-ea"/>
                <a:ea typeface="+mj-ea"/>
              </a:rPr>
              <a:t>网络的输出神经元</a:t>
            </a:r>
            <a:r>
              <a:rPr lang="zh-CN" altLang="en-US" sz="2400" dirty="0">
                <a:solidFill>
                  <a:srgbClr val="C00000"/>
                </a:solidFill>
                <a:latin typeface="+mj-ea"/>
                <a:ea typeface="+mj-ea"/>
              </a:rPr>
              <a:t>相互竞争</a:t>
            </a:r>
            <a:r>
              <a:rPr lang="en-US" altLang="zh-CN" sz="2400" dirty="0">
                <a:latin typeface="+mj-ea"/>
                <a:ea typeface="+mj-ea"/>
              </a:rPr>
              <a:t>, </a:t>
            </a:r>
            <a:r>
              <a:rPr lang="zh-CN" altLang="en-US" sz="2400" dirty="0">
                <a:latin typeface="+mj-ea"/>
                <a:ea typeface="+mj-ea"/>
              </a:rPr>
              <a:t>每一时刻仅有一个神经元被激活</a:t>
            </a:r>
            <a:r>
              <a:rPr lang="en-US" altLang="zh-CN" sz="2400" dirty="0">
                <a:latin typeface="+mj-ea"/>
                <a:ea typeface="+mj-ea"/>
              </a:rPr>
              <a:t>, </a:t>
            </a:r>
            <a:r>
              <a:rPr lang="zh-CN" altLang="en-US" sz="2400" dirty="0">
                <a:latin typeface="+mj-ea"/>
                <a:ea typeface="+mj-ea"/>
              </a:rPr>
              <a:t>其他神经元的状态被抑制</a:t>
            </a:r>
            <a:r>
              <a:rPr lang="en-US" altLang="zh-CN" sz="2400" dirty="0">
                <a:latin typeface="+mj-ea"/>
                <a:ea typeface="+mj-ea"/>
              </a:rPr>
              <a:t>. </a:t>
            </a:r>
          </a:p>
          <a:p>
            <a:pPr>
              <a:lnSpc>
                <a:spcPct val="150000"/>
              </a:lnSpc>
              <a:buClrTx/>
            </a:pPr>
            <a:r>
              <a:rPr lang="en-US" altLang="zh-CN" sz="2400" dirty="0">
                <a:latin typeface="+mj-ea"/>
                <a:ea typeface="+mj-ea"/>
              </a:rPr>
              <a:t>ART</a:t>
            </a:r>
            <a:r>
              <a:rPr lang="zh-CN" altLang="en-US" sz="2400" dirty="0">
                <a:latin typeface="+mj-ea"/>
                <a:ea typeface="+mj-ea"/>
              </a:rPr>
              <a:t>网络是竞争学习的重要代表</a:t>
            </a:r>
            <a:endParaRPr lang="en-US" altLang="zh-CN" sz="2400" dirty="0">
              <a:latin typeface="+mj-ea"/>
              <a:ea typeface="+mj-ea"/>
            </a:endParaRPr>
          </a:p>
          <a:p>
            <a:pPr>
              <a:lnSpc>
                <a:spcPct val="150000"/>
              </a:lnSpc>
              <a:buClrTx/>
            </a:pPr>
            <a:r>
              <a:rPr lang="en-US" altLang="zh-CN" sz="2400" dirty="0">
                <a:latin typeface="+mj-ea"/>
                <a:ea typeface="+mj-ea"/>
              </a:rPr>
              <a:t>ART</a:t>
            </a:r>
            <a:r>
              <a:rPr lang="zh-CN" altLang="en-US" sz="2400" dirty="0">
                <a:latin typeface="+mj-ea"/>
                <a:ea typeface="+mj-ea"/>
              </a:rPr>
              <a:t>网络由比较层、识别层、识别阈值和重置模块构成</a:t>
            </a:r>
            <a:r>
              <a:rPr lang="en-US" altLang="zh-CN" sz="2400" dirty="0">
                <a:latin typeface="+mj-ea"/>
                <a:ea typeface="+mj-ea"/>
              </a:rPr>
              <a:t>          </a:t>
            </a:r>
          </a:p>
          <a:p>
            <a:pPr>
              <a:lnSpc>
                <a:spcPct val="150000"/>
              </a:lnSpc>
              <a:buClrTx/>
            </a:pPr>
            <a:r>
              <a:rPr lang="zh-CN" altLang="en-US" sz="2400" dirty="0">
                <a:latin typeface="+mj-ea"/>
                <a:ea typeface="+mj-ea"/>
              </a:rPr>
              <a:t>比较层负责接收输入样本</a:t>
            </a:r>
            <a:r>
              <a:rPr lang="en-US" altLang="zh-CN" sz="2400" dirty="0">
                <a:latin typeface="+mj-ea"/>
                <a:ea typeface="+mj-ea"/>
              </a:rPr>
              <a:t>, </a:t>
            </a:r>
            <a:r>
              <a:rPr lang="zh-CN" altLang="en-US" sz="2400" dirty="0">
                <a:latin typeface="+mj-ea"/>
                <a:ea typeface="+mj-ea"/>
              </a:rPr>
              <a:t>并将其传送给识别层神经元</a:t>
            </a:r>
            <a:endParaRPr lang="en-US" altLang="zh-CN" sz="2400" dirty="0">
              <a:latin typeface="+mj-ea"/>
              <a:ea typeface="+mj-ea"/>
            </a:endParaRPr>
          </a:p>
          <a:p>
            <a:pPr>
              <a:lnSpc>
                <a:spcPct val="150000"/>
              </a:lnSpc>
              <a:buClrTx/>
            </a:pPr>
            <a:r>
              <a:rPr lang="zh-CN" altLang="en-US" sz="2400" dirty="0">
                <a:latin typeface="+mj-ea"/>
                <a:ea typeface="+mj-ea"/>
              </a:rPr>
              <a:t>识别层每个神经元对应一个模式类</a:t>
            </a:r>
            <a:r>
              <a:rPr lang="en-US" altLang="zh-CN" sz="2400" dirty="0">
                <a:latin typeface="+mj-ea"/>
                <a:ea typeface="+mj-ea"/>
              </a:rPr>
              <a:t>, </a:t>
            </a:r>
            <a:r>
              <a:rPr lang="zh-CN" altLang="en-US" sz="2400" dirty="0">
                <a:latin typeface="+mj-ea"/>
                <a:ea typeface="+mj-ea"/>
              </a:rPr>
              <a:t>神经元的数目可在训练过程中动态增长以增加新的模式类</a:t>
            </a:r>
            <a:endParaRPr lang="en-US" altLang="zh-CN" sz="2400" dirty="0">
              <a:latin typeface="+mj-ea"/>
              <a:ea typeface="+mj-ea"/>
            </a:endParaRPr>
          </a:p>
          <a:p>
            <a:pPr marL="0" indent="0">
              <a:buNone/>
            </a:pPr>
            <a:endParaRPr lang="en-US" altLang="zh-CN" sz="2400" dirty="0"/>
          </a:p>
        </p:txBody>
      </p:sp>
    </p:spTree>
    <p:extLst>
      <p:ext uri="{BB962C8B-B14F-4D97-AF65-F5344CB8AC3E}">
        <p14:creationId xmlns:p14="http://schemas.microsoft.com/office/powerpoint/2010/main" val="286752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598"/>
            <a:ext cx="8906933" cy="787400"/>
          </a:xfrm>
        </p:spPr>
        <p:txBody>
          <a:bodyPr>
            <a:normAutofit/>
          </a:bodyPr>
          <a:lstStyle/>
          <a:p>
            <a:pPr algn="l"/>
            <a:r>
              <a:rPr lang="zh-CN" altLang="en-US" dirty="0"/>
              <a:t>神经网络发展史</a:t>
            </a:r>
          </a:p>
        </p:txBody>
      </p:sp>
      <p:sp>
        <p:nvSpPr>
          <p:cNvPr id="3" name="文本占位符 2"/>
          <p:cNvSpPr>
            <a:spLocks noGrp="1"/>
          </p:cNvSpPr>
          <p:nvPr>
            <p:ph type="body" sz="quarter" idx="13"/>
          </p:nvPr>
        </p:nvSpPr>
        <p:spPr>
          <a:xfrm>
            <a:off x="347133" y="1263313"/>
            <a:ext cx="11506200" cy="457200"/>
          </a:xfrm>
        </p:spPr>
        <p:txBody>
          <a:bodyPr>
            <a:normAutofit fontScale="92500" lnSpcReduction="10000"/>
          </a:bodyPr>
          <a:lstStyle/>
          <a:p>
            <a:r>
              <a:rPr lang="zh-CN" altLang="en-US" sz="2800" dirty="0">
                <a:latin typeface="+mj-ea"/>
                <a:ea typeface="+mj-ea"/>
              </a:rPr>
              <a:t>第三阶段</a:t>
            </a:r>
          </a:p>
        </p:txBody>
      </p:sp>
      <p:sp>
        <p:nvSpPr>
          <p:cNvPr id="4" name="内容占位符 3"/>
          <p:cNvSpPr>
            <a:spLocks noGrp="1"/>
          </p:cNvSpPr>
          <p:nvPr>
            <p:ph sz="quarter" idx="14"/>
          </p:nvPr>
        </p:nvSpPr>
        <p:spPr/>
        <p:txBody>
          <a:bodyPr>
            <a:normAutofit/>
          </a:bodyPr>
          <a:lstStyle/>
          <a:p>
            <a:pPr marL="342900" indent="-342900">
              <a:buClrTx/>
              <a:buFont typeface="Wingdings" panose="05000000000000000000" pitchFamily="2" charset="2"/>
              <a:buChar char="l"/>
            </a:pPr>
            <a:r>
              <a:rPr lang="en-US" altLang="zh-CN" sz="2400" dirty="0">
                <a:latin typeface="+mj-ea"/>
                <a:ea typeface="+mj-ea"/>
              </a:rPr>
              <a:t>2006</a:t>
            </a:r>
            <a:r>
              <a:rPr lang="zh-CN" altLang="en-US" sz="2400" dirty="0">
                <a:latin typeface="+mj-ea"/>
                <a:ea typeface="+mj-ea"/>
              </a:rPr>
              <a:t>年</a:t>
            </a:r>
            <a:r>
              <a:rPr lang="en-US" altLang="zh-CN" sz="2400" dirty="0">
                <a:latin typeface="+mj-ea"/>
                <a:ea typeface="+mj-ea"/>
              </a:rPr>
              <a:t>, Hinton</a:t>
            </a:r>
            <a:r>
              <a:rPr lang="zh-CN" altLang="en-US" sz="2400" dirty="0">
                <a:latin typeface="+mj-ea"/>
                <a:ea typeface="+mj-ea"/>
              </a:rPr>
              <a:t>提出了深度信念网络</a:t>
            </a:r>
            <a:r>
              <a:rPr lang="en-US" altLang="zh-CN" sz="2400" dirty="0">
                <a:latin typeface="+mj-ea"/>
                <a:ea typeface="+mj-ea"/>
              </a:rPr>
              <a:t>(DBN), </a:t>
            </a:r>
            <a:r>
              <a:rPr lang="zh-CN" altLang="en-US" sz="2400" dirty="0">
                <a:latin typeface="+mj-ea"/>
                <a:ea typeface="+mj-ea"/>
              </a:rPr>
              <a:t>通过“预训练</a:t>
            </a:r>
            <a:r>
              <a:rPr lang="en-US" altLang="zh-CN" sz="2400" dirty="0">
                <a:latin typeface="+mj-ea"/>
                <a:ea typeface="+mj-ea"/>
              </a:rPr>
              <a:t>+</a:t>
            </a:r>
            <a:r>
              <a:rPr lang="zh-CN" altLang="en-US" sz="2400" dirty="0">
                <a:latin typeface="+mj-ea"/>
                <a:ea typeface="+mj-ea"/>
              </a:rPr>
              <a:t>微调”使得深度模型的最优化变得相对容易</a:t>
            </a: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2012</a:t>
            </a:r>
            <a:r>
              <a:rPr lang="zh-CN" altLang="en-US" sz="2400" dirty="0">
                <a:latin typeface="+mj-ea"/>
                <a:ea typeface="+mj-ea"/>
              </a:rPr>
              <a:t>年</a:t>
            </a:r>
            <a:r>
              <a:rPr lang="en-US" altLang="zh-CN" sz="2400" dirty="0">
                <a:latin typeface="+mj-ea"/>
                <a:ea typeface="+mj-ea"/>
              </a:rPr>
              <a:t>, Hinton </a:t>
            </a:r>
            <a:r>
              <a:rPr lang="zh-CN" altLang="en-US" sz="2400" dirty="0">
                <a:latin typeface="+mj-ea"/>
                <a:ea typeface="+mj-ea"/>
              </a:rPr>
              <a:t>组参加</a:t>
            </a:r>
            <a:r>
              <a:rPr lang="en-US" altLang="zh-CN" sz="2400" dirty="0">
                <a:latin typeface="+mj-ea"/>
                <a:ea typeface="+mj-ea"/>
              </a:rPr>
              <a:t>ImageNet </a:t>
            </a:r>
            <a:r>
              <a:rPr lang="zh-CN" altLang="en-US" sz="2400" dirty="0">
                <a:latin typeface="+mj-ea"/>
                <a:ea typeface="+mj-ea"/>
              </a:rPr>
              <a:t>竞赛</a:t>
            </a:r>
            <a:r>
              <a:rPr lang="en-US" altLang="zh-CN" sz="2400" dirty="0">
                <a:latin typeface="+mj-ea"/>
                <a:ea typeface="+mj-ea"/>
              </a:rPr>
              <a:t>, </a:t>
            </a:r>
            <a:r>
              <a:rPr lang="zh-CN" altLang="en-US" sz="2400" dirty="0">
                <a:latin typeface="+mj-ea"/>
                <a:ea typeface="+mj-ea"/>
              </a:rPr>
              <a:t>使用 </a:t>
            </a:r>
            <a:r>
              <a:rPr lang="en-US" altLang="zh-CN" sz="2400" dirty="0">
                <a:latin typeface="+mj-ea"/>
                <a:ea typeface="+mj-ea"/>
              </a:rPr>
              <a:t>CNN </a:t>
            </a:r>
            <a:r>
              <a:rPr lang="zh-CN" altLang="en-US" sz="2400" dirty="0">
                <a:latin typeface="+mj-ea"/>
                <a:ea typeface="+mj-ea"/>
              </a:rPr>
              <a:t>模型</a:t>
            </a:r>
            <a:r>
              <a:rPr lang="zh-CN" altLang="en-US" sz="2400" dirty="0">
                <a:latin typeface="+mj-ea"/>
                <a:ea typeface="+mj-ea"/>
                <a:cs typeface="Arial" panose="020B0604020202020204" pitchFamily="34" charset="0"/>
              </a:rPr>
              <a:t>以超过第二名</a:t>
            </a:r>
            <a:r>
              <a:rPr lang="en-US" altLang="zh-CN" sz="2400" dirty="0">
                <a:latin typeface="+mj-ea"/>
                <a:ea typeface="+mj-ea"/>
                <a:cs typeface="Arial" panose="020B0604020202020204" pitchFamily="34" charset="0"/>
              </a:rPr>
              <a:t>10</a:t>
            </a:r>
            <a:r>
              <a:rPr lang="zh-CN" altLang="en-US" sz="2400" dirty="0">
                <a:latin typeface="+mj-ea"/>
                <a:ea typeface="+mj-ea"/>
                <a:cs typeface="Arial" panose="020B0604020202020204" pitchFamily="34" charset="0"/>
              </a:rPr>
              <a:t>个百分点的成绩夺得当年竞赛的冠军</a:t>
            </a:r>
            <a:endParaRPr lang="en-US" altLang="zh-CN" sz="2400" dirty="0">
              <a:latin typeface="+mj-ea"/>
              <a:ea typeface="+mj-ea"/>
              <a:cs typeface="Arial" panose="020B0604020202020204" pitchFamily="34" charset="0"/>
            </a:endParaRPr>
          </a:p>
          <a:p>
            <a:pPr marL="342900" indent="-342900">
              <a:buClrTx/>
              <a:buFont typeface="Wingdings" panose="05000000000000000000" pitchFamily="2" charset="2"/>
              <a:buChar char="l"/>
            </a:pPr>
            <a:r>
              <a:rPr lang="zh-CN" altLang="en-US" sz="2400" dirty="0">
                <a:latin typeface="+mj-ea"/>
                <a:ea typeface="+mj-ea"/>
                <a:cs typeface="Arial" panose="020B0604020202020204" pitchFamily="34" charset="0"/>
              </a:rPr>
              <a:t>伴随云计算、大数据时代的到来，计算能力的大幅提升，使得深度学习模型在计算机视觉、自然语言处理、语音识别等众多领域都取得了较大的成功</a:t>
            </a:r>
            <a:endParaRPr lang="zh-CN" altLang="en-US" sz="2400" dirty="0">
              <a:latin typeface="+mj-ea"/>
              <a:ea typeface="+mj-ea"/>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202" y="4618798"/>
            <a:ext cx="2923669" cy="2042821"/>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520" y="4484269"/>
            <a:ext cx="3068025" cy="2214998"/>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062" y="4484270"/>
            <a:ext cx="2541622" cy="2220833"/>
          </a:xfrm>
          <a:prstGeom prst="rect">
            <a:avLst/>
          </a:prstGeom>
        </p:spPr>
      </p:pic>
    </p:spTree>
    <p:extLst>
      <p:ext uri="{BB962C8B-B14F-4D97-AF65-F5344CB8AC3E}">
        <p14:creationId xmlns:p14="http://schemas.microsoft.com/office/powerpoint/2010/main" val="2587778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6110" y="104066"/>
            <a:ext cx="8966623" cy="787400"/>
          </a:xfrm>
        </p:spPr>
        <p:txBody>
          <a:bodyPr/>
          <a:lstStyle/>
          <a:p>
            <a:pPr algn="l"/>
            <a:r>
              <a:rPr lang="zh-CN" altLang="en-US" dirty="0"/>
              <a:t>其他常见神经网络</a:t>
            </a:r>
          </a:p>
        </p:txBody>
      </p:sp>
      <p:sp>
        <p:nvSpPr>
          <p:cNvPr id="4" name="内容占位符 3"/>
          <p:cNvSpPr>
            <a:spLocks noGrp="1"/>
          </p:cNvSpPr>
          <p:nvPr>
            <p:ph sz="quarter" idx="14"/>
          </p:nvPr>
        </p:nvSpPr>
        <p:spPr>
          <a:xfrm>
            <a:off x="626110" y="1751049"/>
            <a:ext cx="11493911" cy="5002885"/>
          </a:xfrm>
        </p:spPr>
        <p:txBody>
          <a:bodyPr>
            <a:noAutofit/>
          </a:bodyPr>
          <a:lstStyle/>
          <a:p>
            <a:pPr>
              <a:lnSpc>
                <a:spcPct val="130000"/>
              </a:lnSpc>
              <a:buClrTx/>
              <a:buSzPct val="100000"/>
              <a:buFont typeface="Wingdings" panose="05000000000000000000" pitchFamily="2" charset="2"/>
              <a:buChar char="l"/>
            </a:pPr>
            <a:r>
              <a:rPr lang="en-US" altLang="zh-CN" sz="2400" dirty="0">
                <a:solidFill>
                  <a:schemeClr val="tx2"/>
                </a:solidFill>
                <a:latin typeface="+mj-ea"/>
                <a:ea typeface="+mj-ea"/>
              </a:rPr>
              <a:t>ART</a:t>
            </a:r>
            <a:r>
              <a:rPr lang="zh-CN" altLang="en-US" sz="2400" dirty="0">
                <a:solidFill>
                  <a:schemeClr val="tx2"/>
                </a:solidFill>
                <a:latin typeface="+mj-ea"/>
                <a:ea typeface="+mj-ea"/>
              </a:rPr>
              <a:t>网络性能依赖于识别阈值</a:t>
            </a:r>
            <a:endParaRPr lang="en-US" altLang="zh-CN" sz="2400" dirty="0">
              <a:solidFill>
                <a:schemeClr val="tx2"/>
              </a:solidFill>
              <a:latin typeface="+mj-ea"/>
              <a:ea typeface="+mj-ea"/>
            </a:endParaRPr>
          </a:p>
          <a:p>
            <a:pPr marL="0" indent="0">
              <a:buClrTx/>
              <a:buNone/>
            </a:pPr>
            <a:r>
              <a:rPr lang="zh-CN" altLang="en-US" sz="2400" dirty="0">
                <a:latin typeface="+mn-ea"/>
              </a:rPr>
              <a:t>  识别阈值高时</a:t>
            </a:r>
            <a:r>
              <a:rPr lang="en-US" altLang="zh-CN" sz="2400" dirty="0">
                <a:latin typeface="+mn-ea"/>
              </a:rPr>
              <a:t>, </a:t>
            </a:r>
            <a:r>
              <a:rPr lang="zh-CN" altLang="en-US" sz="2400" dirty="0">
                <a:latin typeface="+mn-ea"/>
              </a:rPr>
              <a:t>输入样本将会分成比较多、得到较精细分类</a:t>
            </a:r>
            <a:endParaRPr lang="en-US" altLang="zh-CN" sz="2400" dirty="0">
              <a:latin typeface="+mn-ea"/>
            </a:endParaRPr>
          </a:p>
          <a:p>
            <a:pPr marL="0" indent="0">
              <a:buClrTx/>
              <a:buNone/>
            </a:pPr>
            <a:r>
              <a:rPr lang="zh-CN" altLang="en-US" sz="2400" dirty="0">
                <a:latin typeface="+mn-ea"/>
              </a:rPr>
              <a:t>  识别阈值低时</a:t>
            </a:r>
            <a:r>
              <a:rPr lang="en-US" altLang="zh-CN" sz="2400" dirty="0">
                <a:latin typeface="+mn-ea"/>
              </a:rPr>
              <a:t>, </a:t>
            </a:r>
            <a:r>
              <a:rPr lang="zh-CN" altLang="en-US" sz="2400" dirty="0">
                <a:latin typeface="+mn-ea"/>
              </a:rPr>
              <a:t>输入样本将会分成比较少、产生较粗略分类</a:t>
            </a:r>
            <a:endParaRPr lang="en-US" altLang="zh-CN" sz="2400" dirty="0">
              <a:latin typeface="+mn-ea"/>
            </a:endParaRPr>
          </a:p>
          <a:p>
            <a:pPr>
              <a:lnSpc>
                <a:spcPct val="140000"/>
              </a:lnSpc>
              <a:spcAft>
                <a:spcPts val="600"/>
              </a:spcAft>
              <a:buClrTx/>
              <a:buSzPct val="100000"/>
              <a:buFont typeface="Wingdings" panose="05000000000000000000" pitchFamily="2" charset="2"/>
              <a:buChar char="l"/>
            </a:pPr>
            <a:r>
              <a:rPr lang="en-US" altLang="zh-CN" sz="2400" dirty="0">
                <a:solidFill>
                  <a:schemeClr val="tx2"/>
                </a:solidFill>
                <a:latin typeface="+mj-ea"/>
                <a:ea typeface="+mj-ea"/>
              </a:rPr>
              <a:t>ART</a:t>
            </a:r>
            <a:r>
              <a:rPr lang="zh-CN" altLang="en-US" sz="2400" dirty="0">
                <a:solidFill>
                  <a:schemeClr val="tx2"/>
                </a:solidFill>
                <a:latin typeface="+mj-ea"/>
                <a:ea typeface="+mj-ea"/>
              </a:rPr>
              <a:t>网络的优势</a:t>
            </a:r>
            <a:endParaRPr lang="en-US" altLang="zh-CN" sz="2400" dirty="0">
              <a:solidFill>
                <a:schemeClr val="tx2"/>
              </a:solidFill>
              <a:latin typeface="+mj-ea"/>
              <a:ea typeface="+mj-ea"/>
            </a:endParaRPr>
          </a:p>
          <a:p>
            <a:pPr marL="0" indent="0">
              <a:lnSpc>
                <a:spcPct val="110000"/>
              </a:lnSpc>
              <a:buClrTx/>
              <a:buNone/>
            </a:pPr>
            <a:r>
              <a:rPr lang="en-US" altLang="zh-CN" sz="2400" dirty="0">
                <a:latin typeface="+mn-ea"/>
              </a:rPr>
              <a:t>   1.ART</a:t>
            </a:r>
            <a:r>
              <a:rPr lang="zh-CN" altLang="en-US" sz="2400" dirty="0">
                <a:latin typeface="+mn-ea"/>
              </a:rPr>
              <a:t>较好的解决了竞争学习中的</a:t>
            </a:r>
            <a:r>
              <a:rPr lang="zh-CN" altLang="en-US" sz="2400" dirty="0">
                <a:solidFill>
                  <a:srgbClr val="C00000"/>
                </a:solidFill>
                <a:latin typeface="+mn-ea"/>
              </a:rPr>
              <a:t>“可塑性</a:t>
            </a:r>
            <a:r>
              <a:rPr lang="en-US" altLang="zh-CN" sz="2400" dirty="0">
                <a:solidFill>
                  <a:srgbClr val="C00000"/>
                </a:solidFill>
                <a:latin typeface="+mn-ea"/>
              </a:rPr>
              <a:t>-</a:t>
            </a:r>
            <a:r>
              <a:rPr lang="zh-CN" altLang="en-US" sz="2400" dirty="0">
                <a:solidFill>
                  <a:srgbClr val="C00000"/>
                </a:solidFill>
                <a:latin typeface="+mn-ea"/>
              </a:rPr>
              <a:t>稳定性窘境”</a:t>
            </a:r>
            <a:r>
              <a:rPr lang="en-US" altLang="zh-CN" sz="2400" dirty="0">
                <a:latin typeface="+mn-ea"/>
              </a:rPr>
              <a:t>, </a:t>
            </a:r>
            <a:r>
              <a:rPr lang="zh-CN" altLang="en-US" sz="2400" dirty="0">
                <a:solidFill>
                  <a:srgbClr val="C00000"/>
                </a:solidFill>
                <a:latin typeface="+mn-ea"/>
              </a:rPr>
              <a:t>可塑性</a:t>
            </a:r>
            <a:r>
              <a:rPr lang="zh-CN" altLang="en-US" sz="2400" dirty="0">
                <a:latin typeface="+mn-ea"/>
              </a:rPr>
              <a:t>是指神经网络要有学习新知识的能力；</a:t>
            </a:r>
            <a:r>
              <a:rPr lang="zh-CN" altLang="en-US" sz="2400" dirty="0">
                <a:solidFill>
                  <a:srgbClr val="C00000"/>
                </a:solidFill>
                <a:latin typeface="+mn-ea"/>
              </a:rPr>
              <a:t>稳定性</a:t>
            </a:r>
            <a:r>
              <a:rPr lang="zh-CN" altLang="en-US" sz="2400" dirty="0">
                <a:latin typeface="+mn-ea"/>
              </a:rPr>
              <a:t>是指神经网络在学习新知识时要保持对旧知识的记忆</a:t>
            </a:r>
            <a:endParaRPr lang="en-US" altLang="zh-CN" sz="2400" dirty="0">
              <a:latin typeface="+mn-ea"/>
            </a:endParaRPr>
          </a:p>
          <a:p>
            <a:pPr marL="0" indent="0">
              <a:lnSpc>
                <a:spcPct val="150000"/>
              </a:lnSpc>
              <a:buClrTx/>
              <a:buNone/>
            </a:pPr>
            <a:r>
              <a:rPr lang="en-US" altLang="zh-CN" sz="2400" dirty="0">
                <a:latin typeface="+mn-ea"/>
              </a:rPr>
              <a:t>   2.ART</a:t>
            </a:r>
            <a:r>
              <a:rPr lang="zh-CN" altLang="en-US" sz="2400" dirty="0">
                <a:latin typeface="+mn-ea"/>
              </a:rPr>
              <a:t>网络可以增量学习或在线学习</a:t>
            </a:r>
            <a:endParaRPr lang="en-US" altLang="zh-CN" sz="2400" dirty="0">
              <a:latin typeface="+mn-ea"/>
            </a:endParaRPr>
          </a:p>
          <a:p>
            <a:pPr>
              <a:spcAft>
                <a:spcPts val="600"/>
              </a:spcAft>
              <a:buClrTx/>
              <a:buSzPct val="100000"/>
              <a:buFont typeface="Wingdings" panose="05000000000000000000" pitchFamily="2" charset="2"/>
              <a:buChar char="l"/>
            </a:pPr>
            <a:r>
              <a:rPr lang="en-US" altLang="zh-CN" sz="2400" dirty="0">
                <a:solidFill>
                  <a:schemeClr val="tx2"/>
                </a:solidFill>
                <a:latin typeface="+mj-ea"/>
                <a:ea typeface="+mj-ea"/>
              </a:rPr>
              <a:t>ART </a:t>
            </a:r>
            <a:r>
              <a:rPr lang="zh-CN" altLang="en-US" sz="2400" dirty="0">
                <a:solidFill>
                  <a:schemeClr val="tx2"/>
                </a:solidFill>
                <a:latin typeface="+mj-ea"/>
                <a:ea typeface="+mj-ea"/>
              </a:rPr>
              <a:t>网络的发展</a:t>
            </a:r>
            <a:endParaRPr lang="en-US" altLang="zh-CN" sz="2400" dirty="0">
              <a:solidFill>
                <a:schemeClr val="tx2"/>
              </a:solidFill>
              <a:latin typeface="+mj-ea"/>
              <a:ea typeface="+mj-ea"/>
            </a:endParaRPr>
          </a:p>
          <a:p>
            <a:pPr marL="0" indent="0">
              <a:spcAft>
                <a:spcPts val="600"/>
              </a:spcAft>
              <a:buClrTx/>
              <a:buSzPct val="100000"/>
              <a:buNone/>
            </a:pPr>
            <a:r>
              <a:rPr lang="en-US" altLang="zh-CN" sz="2400" dirty="0">
                <a:latin typeface="+mn-ea"/>
              </a:rPr>
              <a:t>ART2</a:t>
            </a:r>
            <a:r>
              <a:rPr lang="zh-CN" altLang="en-US" sz="2400" dirty="0">
                <a:latin typeface="+mn-ea"/>
              </a:rPr>
              <a:t>网络、</a:t>
            </a:r>
            <a:r>
              <a:rPr lang="en-US" altLang="zh-CN" sz="2400" dirty="0" err="1">
                <a:latin typeface="+mn-ea"/>
              </a:rPr>
              <a:t>FuzzyART</a:t>
            </a:r>
            <a:r>
              <a:rPr lang="zh-CN" altLang="en-US" sz="2400" dirty="0">
                <a:latin typeface="+mn-ea"/>
              </a:rPr>
              <a:t>网络、</a:t>
            </a:r>
            <a:r>
              <a:rPr lang="en-US" altLang="zh-CN" sz="2400" dirty="0">
                <a:latin typeface="+mn-ea"/>
              </a:rPr>
              <a:t>ARTMAP</a:t>
            </a:r>
            <a:r>
              <a:rPr lang="zh-CN" altLang="en-US" sz="2400" dirty="0">
                <a:latin typeface="+mn-ea"/>
              </a:rPr>
              <a:t>网络</a:t>
            </a:r>
            <a:endParaRPr lang="en-US" altLang="zh-CN" sz="2400" dirty="0">
              <a:latin typeface="+mn-ea"/>
            </a:endParaRPr>
          </a:p>
          <a:p>
            <a:pPr>
              <a:buClrTx/>
              <a:buFont typeface="Wingdings" panose="05000000000000000000" pitchFamily="2" charset="2"/>
              <a:buChar char="l"/>
            </a:pPr>
            <a:endParaRPr lang="en-US" altLang="zh-CN" sz="2400" dirty="0">
              <a:solidFill>
                <a:srgbClr val="C30D23"/>
              </a:solidFill>
              <a:latin typeface="+mn-ea"/>
            </a:endParaRPr>
          </a:p>
          <a:p>
            <a:pPr>
              <a:buClrTx/>
              <a:buFont typeface="Wingdings" panose="05000000000000000000" pitchFamily="2" charset="2"/>
              <a:buChar char="l"/>
            </a:pPr>
            <a:endParaRPr lang="en-US" altLang="zh-CN" sz="2400" dirty="0">
              <a:latin typeface="+mn-ea"/>
            </a:endParaRPr>
          </a:p>
        </p:txBody>
      </p:sp>
      <p:sp>
        <p:nvSpPr>
          <p:cNvPr id="6" name="文本占位符 2"/>
          <p:cNvSpPr>
            <a:spLocks noGrp="1"/>
          </p:cNvSpPr>
          <p:nvPr>
            <p:ph type="body" sz="quarter" idx="13"/>
          </p:nvPr>
        </p:nvSpPr>
        <p:spPr>
          <a:xfrm>
            <a:off x="626110" y="1229041"/>
            <a:ext cx="8629650" cy="457200"/>
          </a:xfrm>
        </p:spPr>
        <p:txBody>
          <a:bodyPr>
            <a:normAutofit/>
          </a:bodyPr>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p"/>
              <a:tabLst/>
              <a:defRPr/>
            </a:pPr>
            <a:r>
              <a:rPr kumimoji="0" lang="en-US" altLang="zh-CN" sz="2200" b="1" i="0" u="none" strike="noStrike" kern="0" cap="none" spc="0" normalizeH="0" baseline="0" noProof="0" dirty="0">
                <a:ln>
                  <a:noFill/>
                </a:ln>
                <a:solidFill>
                  <a:srgbClr val="000000"/>
                </a:solidFill>
                <a:effectLst/>
                <a:uLnTx/>
                <a:uFillTx/>
                <a:latin typeface="+mj-ea"/>
                <a:ea typeface="+mj-ea"/>
                <a:cs typeface="+mn-cs"/>
              </a:rPr>
              <a:t>ART</a:t>
            </a:r>
            <a:r>
              <a:rPr kumimoji="0" lang="zh-CN" altLang="en-US" sz="2200" b="1" i="0" u="none" strike="noStrike" kern="0" cap="none" spc="0" normalizeH="0" baseline="0" noProof="0" dirty="0">
                <a:ln>
                  <a:noFill/>
                </a:ln>
                <a:solidFill>
                  <a:srgbClr val="000000"/>
                </a:solidFill>
                <a:effectLst/>
                <a:uLnTx/>
                <a:uFillTx/>
                <a:latin typeface="+mj-ea"/>
                <a:ea typeface="+mj-ea"/>
                <a:cs typeface="+mn-cs"/>
              </a:rPr>
              <a:t>网络</a:t>
            </a:r>
            <a:r>
              <a:rPr kumimoji="0" lang="en-US" altLang="zh-CN" sz="1200" b="1" i="0" u="none" strike="noStrike" kern="0" cap="none" spc="0" normalizeH="0" baseline="0" noProof="0" dirty="0">
                <a:ln>
                  <a:noFill/>
                </a:ln>
                <a:solidFill>
                  <a:srgbClr val="C30D23"/>
                </a:solidFill>
                <a:effectLst/>
                <a:uLnTx/>
                <a:uFillTx/>
                <a:latin typeface="+mj-ea"/>
                <a:ea typeface="+mj-ea"/>
                <a:cs typeface="+mn-cs"/>
              </a:rPr>
              <a:t>[Carpenter and Grossberg,1987]</a:t>
            </a:r>
          </a:p>
        </p:txBody>
      </p:sp>
    </p:spTree>
    <p:extLst>
      <p:ext uri="{BB962C8B-B14F-4D97-AF65-F5344CB8AC3E}">
        <p14:creationId xmlns:p14="http://schemas.microsoft.com/office/powerpoint/2010/main" val="3522102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80910"/>
            <a:ext cx="89450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p:txBody>
          <a:bodyPr>
            <a:normAutofit fontScale="92500" lnSpcReduction="10000"/>
          </a:bodyPr>
          <a:lstStyle/>
          <a:p>
            <a:pPr marL="342900" indent="-342900">
              <a:buFont typeface="Wingdings" panose="05000000000000000000" pitchFamily="2" charset="2"/>
              <a:buChar char="p"/>
              <a:defRPr/>
            </a:pPr>
            <a:r>
              <a:rPr lang="en-US" altLang="zh-CN" sz="2800" dirty="0">
                <a:solidFill>
                  <a:srgbClr val="000000"/>
                </a:solidFill>
                <a:latin typeface="+mj-ea"/>
                <a:ea typeface="+mj-ea"/>
              </a:rPr>
              <a:t>SOM</a:t>
            </a:r>
            <a:r>
              <a:rPr lang="zh-CN" altLang="en-US" sz="2800" dirty="0">
                <a:solidFill>
                  <a:srgbClr val="000000"/>
                </a:solidFill>
                <a:latin typeface="+mj-ea"/>
                <a:ea typeface="+mj-ea"/>
              </a:rPr>
              <a:t>网络 </a:t>
            </a:r>
            <a:r>
              <a:rPr lang="en-US" altLang="zh-CN" sz="1600" dirty="0">
                <a:solidFill>
                  <a:srgbClr val="C30D23"/>
                </a:solidFill>
                <a:latin typeface="+mj-ea"/>
                <a:ea typeface="+mj-ea"/>
              </a:rPr>
              <a:t>[</a:t>
            </a:r>
            <a:r>
              <a:rPr lang="en-US" altLang="zh-CN" sz="1600" dirty="0" err="1">
                <a:solidFill>
                  <a:srgbClr val="C30D23"/>
                </a:solidFill>
                <a:latin typeface="+mj-ea"/>
                <a:ea typeface="+mj-ea"/>
              </a:rPr>
              <a:t>Kohonen</a:t>
            </a:r>
            <a:r>
              <a:rPr lang="en-US" altLang="zh-CN" sz="1600" dirty="0">
                <a:solidFill>
                  <a:srgbClr val="C30D23"/>
                </a:solidFill>
                <a:latin typeface="+mj-ea"/>
                <a:ea typeface="+mj-ea"/>
              </a:rPr>
              <a:t>, 1982]</a:t>
            </a:r>
            <a:endParaRPr lang="zh-CN" altLang="en-US" sz="1600" dirty="0">
              <a:solidFill>
                <a:srgbClr val="C30D23"/>
              </a:solidFill>
              <a:latin typeface="+mj-ea"/>
              <a:ea typeface="+mj-ea"/>
            </a:endParaRPr>
          </a:p>
        </p:txBody>
      </p:sp>
      <p:sp>
        <p:nvSpPr>
          <p:cNvPr id="4" name="内容占位符 3"/>
          <p:cNvSpPr>
            <a:spLocks noGrp="1"/>
          </p:cNvSpPr>
          <p:nvPr>
            <p:ph sz="quarter" idx="14"/>
          </p:nvPr>
        </p:nvSpPr>
        <p:spPr>
          <a:xfrm>
            <a:off x="347133" y="1750993"/>
            <a:ext cx="6322459" cy="4343400"/>
          </a:xfrm>
        </p:spPr>
        <p:txBody>
          <a:bodyPr/>
          <a:lstStyle/>
          <a:p>
            <a:pPr>
              <a:lnSpc>
                <a:spcPct val="110000"/>
              </a:lnSpc>
              <a:buClrTx/>
            </a:pPr>
            <a:r>
              <a:rPr lang="en-US" altLang="zh-CN" sz="2400" dirty="0">
                <a:latin typeface="+mj-ea"/>
                <a:ea typeface="+mj-ea"/>
              </a:rPr>
              <a:t>SOM</a:t>
            </a:r>
            <a:r>
              <a:rPr lang="zh-CN" altLang="en-US" sz="2400" dirty="0">
                <a:latin typeface="+mj-ea"/>
                <a:ea typeface="+mj-ea"/>
              </a:rPr>
              <a:t>网络是一种竞争型的</a:t>
            </a:r>
            <a:r>
              <a:rPr lang="zh-CN" altLang="en-US" sz="2400" dirty="0">
                <a:solidFill>
                  <a:srgbClr val="C00000"/>
                </a:solidFill>
                <a:latin typeface="+mj-ea"/>
                <a:ea typeface="+mj-ea"/>
              </a:rPr>
              <a:t>无监督神经网络</a:t>
            </a:r>
            <a:r>
              <a:rPr lang="en-US" altLang="zh-CN" sz="2400" dirty="0">
                <a:latin typeface="+mj-ea"/>
                <a:ea typeface="+mj-ea"/>
              </a:rPr>
              <a:t>, </a:t>
            </a:r>
            <a:r>
              <a:rPr lang="zh-CN" altLang="en-US" sz="2400" dirty="0">
                <a:latin typeface="+mj-ea"/>
                <a:ea typeface="+mj-ea"/>
              </a:rPr>
              <a:t>它能将高维数据映射到低维空间（通常为</a:t>
            </a:r>
            <a:r>
              <a:rPr lang="en-US" altLang="zh-CN" sz="2400" dirty="0">
                <a:latin typeface="+mj-ea"/>
                <a:ea typeface="+mj-ea"/>
              </a:rPr>
              <a:t>2</a:t>
            </a:r>
            <a:r>
              <a:rPr lang="zh-CN" altLang="en-US" sz="2400" dirty="0">
                <a:latin typeface="+mj-ea"/>
                <a:ea typeface="+mj-ea"/>
              </a:rPr>
              <a:t>维）</a:t>
            </a:r>
            <a:r>
              <a:rPr lang="en-US" altLang="zh-CN" sz="2400" dirty="0">
                <a:latin typeface="+mj-ea"/>
                <a:ea typeface="+mj-ea"/>
              </a:rPr>
              <a:t>, </a:t>
            </a:r>
            <a:r>
              <a:rPr lang="zh-CN" altLang="en-US" sz="2400" dirty="0">
                <a:latin typeface="+mj-ea"/>
                <a:ea typeface="+mj-ea"/>
              </a:rPr>
              <a:t>同时</a:t>
            </a:r>
            <a:r>
              <a:rPr lang="zh-CN" altLang="en-US" sz="2400" dirty="0">
                <a:solidFill>
                  <a:srgbClr val="C00000"/>
                </a:solidFill>
                <a:latin typeface="+mj-ea"/>
                <a:ea typeface="+mj-ea"/>
              </a:rPr>
              <a:t>保持</a:t>
            </a:r>
            <a:r>
              <a:rPr lang="zh-CN" altLang="en-US" sz="2400" dirty="0">
                <a:latin typeface="+mj-ea"/>
                <a:ea typeface="+mj-ea"/>
              </a:rPr>
              <a:t>输入数据在高维空间的</a:t>
            </a:r>
            <a:r>
              <a:rPr lang="zh-CN" altLang="en-US" sz="2400" dirty="0">
                <a:solidFill>
                  <a:srgbClr val="C00000"/>
                </a:solidFill>
                <a:latin typeface="+mj-ea"/>
                <a:ea typeface="+mj-ea"/>
              </a:rPr>
              <a:t>拓扑结构</a:t>
            </a:r>
            <a:r>
              <a:rPr lang="en-US" altLang="zh-CN" sz="2400" dirty="0">
                <a:latin typeface="+mj-ea"/>
                <a:ea typeface="+mj-ea"/>
              </a:rPr>
              <a:t>, </a:t>
            </a:r>
            <a:r>
              <a:rPr lang="zh-CN" altLang="en-US" sz="2400" dirty="0">
                <a:latin typeface="+mj-ea"/>
                <a:ea typeface="+mj-ea"/>
              </a:rPr>
              <a:t>即将高维空间中相似的样本点映射到网络输出层中邻近神经元</a:t>
            </a:r>
            <a:r>
              <a:rPr lang="en-US" altLang="zh-CN" sz="2400" dirty="0">
                <a:latin typeface="+mj-ea"/>
                <a:ea typeface="+mj-ea"/>
              </a:rPr>
              <a:t>.</a:t>
            </a:r>
          </a:p>
          <a:p>
            <a:pPr marL="0" indent="0">
              <a:lnSpc>
                <a:spcPct val="110000"/>
              </a:lnSpc>
              <a:buClrTx/>
              <a:buNone/>
            </a:pPr>
            <a:endParaRPr lang="en-US" altLang="zh-CN" sz="2400" dirty="0">
              <a:latin typeface="+mj-ea"/>
              <a:ea typeface="+mj-ea"/>
            </a:endParaRPr>
          </a:p>
          <a:p>
            <a:pPr>
              <a:lnSpc>
                <a:spcPct val="110000"/>
              </a:lnSpc>
              <a:buClrTx/>
            </a:pPr>
            <a:r>
              <a:rPr lang="zh-CN" altLang="en-US" sz="2400" dirty="0">
                <a:latin typeface="+mj-ea"/>
                <a:ea typeface="+mj-ea"/>
              </a:rPr>
              <a:t>如图，</a:t>
            </a:r>
            <a:r>
              <a:rPr lang="en-US" altLang="zh-CN" sz="2400" dirty="0">
                <a:latin typeface="+mj-ea"/>
                <a:ea typeface="+mj-ea"/>
              </a:rPr>
              <a:t>SOM</a:t>
            </a:r>
            <a:r>
              <a:rPr lang="zh-CN" altLang="en-US" sz="2400" dirty="0">
                <a:latin typeface="+mj-ea"/>
                <a:ea typeface="+mj-ea"/>
              </a:rPr>
              <a:t>网络中的输出层神经元以矩阵方式排列在二维空间中</a:t>
            </a:r>
            <a:r>
              <a:rPr lang="en-US" altLang="zh-CN" sz="2400" dirty="0">
                <a:latin typeface="+mj-ea"/>
                <a:ea typeface="+mj-ea"/>
              </a:rPr>
              <a:t>, </a:t>
            </a:r>
            <a:r>
              <a:rPr lang="zh-CN" altLang="en-US" sz="2400" dirty="0">
                <a:latin typeface="+mj-ea"/>
                <a:ea typeface="+mj-ea"/>
              </a:rPr>
              <a:t>每个神经元都拥有一个权值向量</a:t>
            </a:r>
            <a:r>
              <a:rPr lang="en-US" altLang="zh-CN" sz="2400" dirty="0">
                <a:latin typeface="+mj-ea"/>
                <a:ea typeface="+mj-ea"/>
              </a:rPr>
              <a:t>, </a:t>
            </a:r>
            <a:r>
              <a:rPr lang="zh-CN" altLang="en-US" sz="2400" dirty="0">
                <a:latin typeface="+mj-ea"/>
                <a:ea typeface="+mj-ea"/>
              </a:rPr>
              <a:t>网络在接收输入向量后</a:t>
            </a:r>
            <a:r>
              <a:rPr lang="en-US" altLang="zh-CN" sz="2400" dirty="0">
                <a:latin typeface="+mj-ea"/>
                <a:ea typeface="+mj-ea"/>
              </a:rPr>
              <a:t>, </a:t>
            </a:r>
            <a:r>
              <a:rPr lang="zh-CN" altLang="en-US" sz="2400" dirty="0">
                <a:latin typeface="+mj-ea"/>
                <a:ea typeface="+mj-ea"/>
              </a:rPr>
              <a:t>将会确定输出层获胜神经元</a:t>
            </a:r>
            <a:r>
              <a:rPr lang="en-US" altLang="zh-CN" sz="2400" dirty="0">
                <a:latin typeface="+mj-ea"/>
                <a:ea typeface="+mj-ea"/>
              </a:rPr>
              <a:t>, </a:t>
            </a:r>
            <a:r>
              <a:rPr lang="zh-CN" altLang="en-US" sz="2400" dirty="0">
                <a:latin typeface="+mj-ea"/>
                <a:ea typeface="+mj-ea"/>
              </a:rPr>
              <a:t>它决定了该输入向量在低维空间中的位置</a:t>
            </a:r>
            <a:r>
              <a:rPr lang="en-US" altLang="zh-CN" sz="2400" dirty="0">
                <a:latin typeface="+mj-ea"/>
                <a:ea typeface="+mj-ea"/>
              </a:rPr>
              <a:t>. </a:t>
            </a:r>
          </a:p>
          <a:p>
            <a:pPr>
              <a:buClrTx/>
            </a:pPr>
            <a:endParaRPr lang="en-US" altLang="zh-CN" sz="2400" dirty="0">
              <a:latin typeface="+mj-ea"/>
              <a:ea typeface="+mj-ea"/>
            </a:endParaRPr>
          </a:p>
          <a:p>
            <a:pPr>
              <a:buClrTx/>
            </a:pPr>
            <a:endParaRPr lang="en-US" altLang="zh-CN" sz="2400" dirty="0">
              <a:latin typeface="+mj-ea"/>
              <a:ea typeface="+mj-ea"/>
            </a:endParaRPr>
          </a:p>
          <a:p>
            <a:pPr>
              <a:buClrTx/>
            </a:pPr>
            <a:endParaRPr lang="en-US" altLang="zh-CN" sz="2400" dirty="0">
              <a:latin typeface="+mj-ea"/>
              <a:ea typeface="+mj-ea"/>
            </a:endParaRPr>
          </a:p>
        </p:txBody>
      </p:sp>
      <p:pic>
        <p:nvPicPr>
          <p:cNvPr id="5" name="图片 4"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r="-935" b="14104"/>
          <a:stretch/>
        </p:blipFill>
        <p:spPr>
          <a:xfrm>
            <a:off x="6980064" y="1886916"/>
            <a:ext cx="4644335" cy="3608407"/>
          </a:xfrm>
          <a:prstGeom prst="rect">
            <a:avLst/>
          </a:prstGeom>
        </p:spPr>
      </p:pic>
      <p:sp>
        <p:nvSpPr>
          <p:cNvPr id="6" name="文本框 5">
            <a:extLst>
              <a:ext uri="{FF2B5EF4-FFF2-40B4-BE49-F238E27FC236}">
                <a16:creationId xmlns:a16="http://schemas.microsoft.com/office/drawing/2014/main" id="{AA19A2F0-8DC2-29FD-270D-2BB910336A5D}"/>
              </a:ext>
            </a:extLst>
          </p:cNvPr>
          <p:cNvSpPr txBox="1"/>
          <p:nvPr/>
        </p:nvSpPr>
        <p:spPr>
          <a:xfrm>
            <a:off x="7916497" y="5725061"/>
            <a:ext cx="2262158" cy="369332"/>
          </a:xfrm>
          <a:prstGeom prst="rect">
            <a:avLst/>
          </a:prstGeom>
          <a:noFill/>
        </p:spPr>
        <p:txBody>
          <a:bodyPr wrap="none" rtlCol="0">
            <a:spAutoFit/>
          </a:bodyPr>
          <a:lstStyle/>
          <a:p>
            <a:r>
              <a:rPr lang="zh-CN" altLang="en-US" dirty="0">
                <a:latin typeface="+mn-ea"/>
              </a:rPr>
              <a:t>图</a:t>
            </a:r>
            <a:r>
              <a:rPr lang="en-US" altLang="zh-CN" dirty="0">
                <a:latin typeface="+mn-ea"/>
              </a:rPr>
              <a:t>3.16 SOM</a:t>
            </a:r>
            <a:r>
              <a:rPr lang="zh-CN" altLang="en-US" dirty="0">
                <a:latin typeface="+mn-ea"/>
              </a:rPr>
              <a:t>网络结构</a:t>
            </a:r>
          </a:p>
        </p:txBody>
      </p:sp>
    </p:spTree>
    <p:extLst>
      <p:ext uri="{BB962C8B-B14F-4D97-AF65-F5344CB8AC3E}">
        <p14:creationId xmlns:p14="http://schemas.microsoft.com/office/powerpoint/2010/main" val="2488034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161870"/>
            <a:ext cx="8932333" cy="787400"/>
          </a:xfrm>
        </p:spPr>
        <p:txBody>
          <a:bodyPr/>
          <a:lstStyle/>
          <a:p>
            <a:pPr algn="l"/>
            <a:r>
              <a:rPr lang="zh-CN" altLang="en-US" dirty="0"/>
              <a:t>其他常见神经网络</a:t>
            </a:r>
          </a:p>
        </p:txBody>
      </p:sp>
      <p:sp>
        <p:nvSpPr>
          <p:cNvPr id="4" name="内容占位符 3"/>
          <p:cNvSpPr>
            <a:spLocks noGrp="1"/>
          </p:cNvSpPr>
          <p:nvPr>
            <p:ph sz="quarter" idx="14"/>
          </p:nvPr>
        </p:nvSpPr>
        <p:spPr>
          <a:xfrm>
            <a:off x="522074" y="1779976"/>
            <a:ext cx="5218326" cy="4522454"/>
          </a:xfrm>
        </p:spPr>
        <p:txBody>
          <a:bodyPr>
            <a:normAutofit/>
          </a:bodyPr>
          <a:lstStyle/>
          <a:p>
            <a:pPr marL="342900" indent="-342900">
              <a:buClrTx/>
            </a:pPr>
            <a:r>
              <a:rPr lang="en-US" altLang="zh-CN" sz="2400" dirty="0">
                <a:solidFill>
                  <a:schemeClr val="tx2"/>
                </a:solidFill>
                <a:latin typeface="+mj-ea"/>
                <a:ea typeface="+mj-ea"/>
              </a:rPr>
              <a:t>SOM</a:t>
            </a:r>
            <a:r>
              <a:rPr lang="zh-CN" altLang="en-US" sz="2400" dirty="0">
                <a:solidFill>
                  <a:schemeClr val="tx2"/>
                </a:solidFill>
                <a:latin typeface="+mj-ea"/>
                <a:ea typeface="+mj-ea"/>
              </a:rPr>
              <a:t>网络训练</a:t>
            </a:r>
            <a:endParaRPr lang="en-US" altLang="zh-CN" sz="2400" dirty="0">
              <a:solidFill>
                <a:schemeClr val="tx2"/>
              </a:solidFill>
              <a:latin typeface="+mj-ea"/>
              <a:ea typeface="+mj-ea"/>
            </a:endParaRPr>
          </a:p>
          <a:p>
            <a:pPr marL="0" indent="0">
              <a:buClrTx/>
              <a:buNone/>
            </a:pPr>
            <a:endParaRPr lang="en-US" altLang="zh-CN" sz="2400" dirty="0">
              <a:solidFill>
                <a:schemeClr val="tx2"/>
              </a:solidFill>
              <a:latin typeface="+mj-ea"/>
              <a:ea typeface="+mj-ea"/>
            </a:endParaRPr>
          </a:p>
          <a:p>
            <a:pPr marL="0" indent="0">
              <a:buNone/>
            </a:pPr>
            <a:r>
              <a:rPr lang="en-US" altLang="zh-CN" sz="2400" dirty="0">
                <a:latin typeface="+mj-ea"/>
                <a:ea typeface="+mj-ea"/>
              </a:rPr>
              <a:t>Step1:</a:t>
            </a:r>
            <a:r>
              <a:rPr lang="zh-CN" altLang="en-US" sz="2400" dirty="0">
                <a:latin typeface="+mj-ea"/>
                <a:ea typeface="+mj-ea"/>
              </a:rPr>
              <a:t>接受到一个训练样本后</a:t>
            </a:r>
            <a:r>
              <a:rPr lang="en-US" altLang="zh-CN" sz="2400" dirty="0">
                <a:latin typeface="+mj-ea"/>
                <a:ea typeface="+mj-ea"/>
              </a:rPr>
              <a:t>, </a:t>
            </a:r>
            <a:r>
              <a:rPr lang="zh-CN" altLang="en-US" sz="2400" dirty="0">
                <a:latin typeface="+mj-ea"/>
                <a:ea typeface="+mj-ea"/>
              </a:rPr>
              <a:t>每个输出层神经元计算该样本与自身携带的权向量之间的距离</a:t>
            </a:r>
            <a:r>
              <a:rPr lang="en-US" altLang="zh-CN" sz="2400" dirty="0">
                <a:latin typeface="+mj-ea"/>
                <a:ea typeface="+mj-ea"/>
              </a:rPr>
              <a:t>, </a:t>
            </a:r>
            <a:r>
              <a:rPr lang="zh-CN" altLang="en-US" sz="2400" dirty="0">
                <a:latin typeface="+mj-ea"/>
                <a:ea typeface="+mj-ea"/>
              </a:rPr>
              <a:t>距离最近的神经元成为竞争获胜者</a:t>
            </a:r>
            <a:endParaRPr lang="en-US" altLang="zh-CN" sz="2400" dirty="0">
              <a:latin typeface="+mj-ea"/>
              <a:ea typeface="+mj-ea"/>
            </a:endParaRPr>
          </a:p>
          <a:p>
            <a:pPr marL="0" indent="0">
              <a:buNone/>
            </a:pPr>
            <a:endParaRPr lang="en-US" altLang="zh-CN" sz="2400" dirty="0">
              <a:latin typeface="+mj-ea"/>
              <a:ea typeface="+mj-ea"/>
            </a:endParaRPr>
          </a:p>
          <a:p>
            <a:pPr marL="0" indent="0">
              <a:buNone/>
            </a:pPr>
            <a:r>
              <a:rPr lang="en-US" altLang="zh-CN" sz="2400" dirty="0">
                <a:latin typeface="+mj-ea"/>
                <a:ea typeface="+mj-ea"/>
              </a:rPr>
              <a:t>Step2:</a:t>
            </a:r>
            <a:r>
              <a:rPr lang="zh-CN" altLang="en-US" sz="2400" dirty="0">
                <a:latin typeface="+mj-ea"/>
                <a:ea typeface="+mj-ea"/>
              </a:rPr>
              <a:t>最佳匹配单元及其近邻神经元的权值将被调整</a:t>
            </a:r>
            <a:r>
              <a:rPr lang="en-US" altLang="zh-CN" sz="2400" dirty="0">
                <a:latin typeface="+mj-ea"/>
                <a:ea typeface="+mj-ea"/>
              </a:rPr>
              <a:t>, </a:t>
            </a:r>
            <a:r>
              <a:rPr lang="zh-CN" altLang="en-US" sz="2400" dirty="0">
                <a:latin typeface="+mj-ea"/>
                <a:ea typeface="+mj-ea"/>
              </a:rPr>
              <a:t>使得这些权向量与当前输入样本的距离缩小</a:t>
            </a:r>
            <a:endParaRPr lang="en-US" altLang="zh-CN" sz="2400" dirty="0">
              <a:latin typeface="+mj-ea"/>
              <a:ea typeface="+mj-ea"/>
            </a:endParaRPr>
          </a:p>
          <a:p>
            <a:pPr marL="342900" indent="-342900"/>
            <a:endParaRPr lang="en-US" altLang="zh-CN" dirty="0"/>
          </a:p>
          <a:p>
            <a:pPr marL="0" indent="0">
              <a:buNone/>
            </a:pPr>
            <a:endParaRPr lang="en-US" altLang="zh-CN" dirty="0">
              <a:solidFill>
                <a:srgbClr val="C30D23"/>
              </a:solidFill>
            </a:endParaRPr>
          </a:p>
          <a:p>
            <a:pPr marL="0" indent="0">
              <a:buNone/>
            </a:pPr>
            <a:endParaRPr lang="en-US" altLang="zh-CN"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4529" y="1736425"/>
            <a:ext cx="5220775" cy="3915581"/>
          </a:xfrm>
          <a:prstGeom prst="rect">
            <a:avLst/>
          </a:prstGeom>
        </p:spPr>
      </p:pic>
      <p:sp>
        <p:nvSpPr>
          <p:cNvPr id="8" name="文本占位符 2">
            <a:extLst>
              <a:ext uri="{FF2B5EF4-FFF2-40B4-BE49-F238E27FC236}">
                <a16:creationId xmlns:a16="http://schemas.microsoft.com/office/drawing/2014/main" id="{3163C302-D488-CF86-159F-2040EC6E8A28}"/>
              </a:ext>
            </a:extLst>
          </p:cNvPr>
          <p:cNvSpPr txBox="1">
            <a:spLocks/>
          </p:cNvSpPr>
          <p:nvPr/>
        </p:nvSpPr>
        <p:spPr>
          <a:xfrm>
            <a:off x="522074" y="1205993"/>
            <a:ext cx="11506200" cy="457200"/>
          </a:xfrm>
        </p:spPr>
        <p:txBody>
          <a:bodyPr>
            <a:normAutofit fontScale="92500" lnSpcReduction="10000"/>
          </a:bodyPr>
          <a:lstStyle>
            <a:lvl1pPr marL="0" indent="0" algn="l" rtl="0" eaLnBrk="0" fontAlgn="base" hangingPunct="0">
              <a:spcBef>
                <a:spcPct val="20000"/>
              </a:spcBef>
              <a:spcAft>
                <a:spcPct val="0"/>
              </a:spcAft>
              <a:buFont typeface="Arial" panose="020B0604020202020204" pitchFamily="34" charset="0"/>
              <a:buNone/>
              <a:defRPr sz="2200" b="1" baseline="0">
                <a:solidFill>
                  <a:schemeClr val="tx2"/>
                </a:solidFill>
                <a:latin typeface="+mn-ea"/>
                <a:ea typeface="+mn-ea"/>
                <a:cs typeface="+mn-cs"/>
              </a:defRPr>
            </a:lvl1pPr>
            <a:lvl2pPr marL="457200" indent="0" algn="l" rtl="0" eaLnBrk="0" fontAlgn="base" hangingPunct="0">
              <a:spcBef>
                <a:spcPct val="20000"/>
              </a:spcBef>
              <a:spcAft>
                <a:spcPct val="0"/>
              </a:spcAft>
              <a:buNone/>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indent="-342900">
              <a:buFont typeface="Wingdings" panose="05000000000000000000" pitchFamily="2" charset="2"/>
              <a:buChar char="p"/>
              <a:defRPr/>
            </a:pPr>
            <a:r>
              <a:rPr lang="en-US" altLang="zh-CN" sz="2800" kern="0" dirty="0">
                <a:solidFill>
                  <a:srgbClr val="000000"/>
                </a:solidFill>
                <a:latin typeface="+mj-ea"/>
                <a:ea typeface="+mj-ea"/>
              </a:rPr>
              <a:t>SOM</a:t>
            </a:r>
            <a:r>
              <a:rPr lang="zh-CN" altLang="en-US" sz="2800" kern="0" dirty="0">
                <a:solidFill>
                  <a:srgbClr val="000000"/>
                </a:solidFill>
                <a:latin typeface="+mj-ea"/>
                <a:ea typeface="+mj-ea"/>
              </a:rPr>
              <a:t>网络 </a:t>
            </a:r>
            <a:r>
              <a:rPr lang="en-US" altLang="zh-CN" sz="1600" kern="0" dirty="0">
                <a:solidFill>
                  <a:srgbClr val="C30D23"/>
                </a:solidFill>
                <a:latin typeface="+mj-ea"/>
                <a:ea typeface="+mj-ea"/>
              </a:rPr>
              <a:t>[</a:t>
            </a:r>
            <a:r>
              <a:rPr lang="en-US" altLang="zh-CN" sz="1600" kern="0" dirty="0" err="1">
                <a:solidFill>
                  <a:srgbClr val="C30D23"/>
                </a:solidFill>
                <a:latin typeface="+mj-ea"/>
                <a:ea typeface="+mj-ea"/>
              </a:rPr>
              <a:t>Kohonen</a:t>
            </a:r>
            <a:r>
              <a:rPr lang="en-US" altLang="zh-CN" sz="1600" kern="0" dirty="0">
                <a:solidFill>
                  <a:srgbClr val="C30D23"/>
                </a:solidFill>
                <a:latin typeface="+mj-ea"/>
                <a:ea typeface="+mj-ea"/>
              </a:rPr>
              <a:t>, 1982]</a:t>
            </a:r>
            <a:endParaRPr lang="zh-CN" altLang="en-US" sz="1600" kern="0" dirty="0">
              <a:solidFill>
                <a:srgbClr val="C30D23"/>
              </a:solidFill>
              <a:latin typeface="+mj-ea"/>
              <a:ea typeface="+mj-ea"/>
            </a:endParaRPr>
          </a:p>
        </p:txBody>
      </p:sp>
    </p:spTree>
    <p:extLst>
      <p:ext uri="{BB962C8B-B14F-4D97-AF65-F5344CB8AC3E}">
        <p14:creationId xmlns:p14="http://schemas.microsoft.com/office/powerpoint/2010/main" val="2226518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16783"/>
            <a:ext cx="89069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481541" y="1205993"/>
            <a:ext cx="8629650" cy="457200"/>
          </a:xfrm>
        </p:spPr>
        <p:txBody>
          <a:bodyPr>
            <a:normAutofit/>
          </a:bodyPr>
          <a:lstStyle/>
          <a:p>
            <a:pPr marL="342900" lvl="0" indent="-342900">
              <a:buFont typeface="Wingdings" panose="05000000000000000000" pitchFamily="2" charset="2"/>
              <a:buChar char="p"/>
              <a:defRPr/>
            </a:pPr>
            <a:r>
              <a:rPr lang="zh-CN" altLang="en-US" sz="2400" dirty="0">
                <a:solidFill>
                  <a:srgbClr val="000000"/>
                </a:solidFill>
                <a:latin typeface="微软雅黑" panose="020B0503020204020204" pitchFamily="34" charset="-122"/>
                <a:ea typeface="微软雅黑" panose="020B0503020204020204" pitchFamily="34" charset="-122"/>
              </a:rPr>
              <a:t>级联相关网络 </a:t>
            </a:r>
            <a:r>
              <a:rPr lang="en-US" altLang="zh-CN" sz="1400" dirty="0">
                <a:solidFill>
                  <a:srgbClr val="C30D23"/>
                </a:solidFill>
                <a:latin typeface="微软雅黑" panose="020B0503020204020204" pitchFamily="34" charset="-122"/>
                <a:ea typeface="微软雅黑" panose="020B0503020204020204" pitchFamily="34" charset="-122"/>
              </a:rPr>
              <a:t>[Fahlman and </a:t>
            </a:r>
            <a:r>
              <a:rPr lang="en-US" altLang="zh-CN" sz="1400" dirty="0" err="1">
                <a:solidFill>
                  <a:srgbClr val="C30D23"/>
                </a:solidFill>
                <a:latin typeface="微软雅黑" panose="020B0503020204020204" pitchFamily="34" charset="-122"/>
                <a:ea typeface="微软雅黑" panose="020B0503020204020204" pitchFamily="34" charset="-122"/>
              </a:rPr>
              <a:t>Lebiere</a:t>
            </a:r>
            <a:r>
              <a:rPr lang="en-US" altLang="zh-CN" sz="1400" dirty="0">
                <a:solidFill>
                  <a:srgbClr val="C30D23"/>
                </a:solidFill>
                <a:latin typeface="微软雅黑" panose="020B0503020204020204" pitchFamily="34" charset="-122"/>
                <a:ea typeface="微软雅黑" panose="020B0503020204020204" pitchFamily="34" charset="-122"/>
              </a:rPr>
              <a:t> 1990]</a:t>
            </a:r>
          </a:p>
          <a:p>
            <a:pPr marL="457200" indent="-457200">
              <a:buFont typeface="Wingdings" panose="05000000000000000000" pitchFamily="2" charset="2"/>
              <a:buChar char="p"/>
            </a:pPr>
            <a:endParaRPr lang="zh-CN" altLang="en-US" sz="1900" dirty="0">
              <a:solidFill>
                <a:srgbClr val="C30D23"/>
              </a:solidFill>
            </a:endParaRPr>
          </a:p>
        </p:txBody>
      </p:sp>
      <p:sp>
        <p:nvSpPr>
          <p:cNvPr id="4" name="内容占位符 3"/>
          <p:cNvSpPr>
            <a:spLocks noGrp="1"/>
          </p:cNvSpPr>
          <p:nvPr>
            <p:ph sz="quarter" idx="14"/>
          </p:nvPr>
        </p:nvSpPr>
        <p:spPr>
          <a:xfrm>
            <a:off x="481541" y="1754633"/>
            <a:ext cx="11157084" cy="4474643"/>
          </a:xfrm>
        </p:spPr>
        <p:txBody>
          <a:bodyPr>
            <a:normAutofit/>
          </a:bodyPr>
          <a:lstStyle/>
          <a:p>
            <a:pPr marL="0" indent="0">
              <a:buNone/>
            </a:pPr>
            <a:r>
              <a:rPr lang="zh-CN" altLang="en-US" sz="2400" dirty="0"/>
              <a:t>  级联相关网络不仅利用训练样本优化连接权值</a:t>
            </a:r>
            <a:r>
              <a:rPr lang="en-US" altLang="zh-CN" sz="2400" dirty="0"/>
              <a:t>, </a:t>
            </a:r>
            <a:r>
              <a:rPr lang="zh-CN" altLang="en-US" sz="2400" dirty="0"/>
              <a:t>阈值参数</a:t>
            </a:r>
            <a:r>
              <a:rPr lang="en-US" altLang="zh-CN" sz="2400" dirty="0"/>
              <a:t>, </a:t>
            </a:r>
            <a:r>
              <a:rPr lang="zh-CN" altLang="en-US" sz="2400" dirty="0"/>
              <a:t>将网络的结构也当做学习的目标之一</a:t>
            </a:r>
            <a:r>
              <a:rPr lang="en-US" altLang="zh-CN" sz="2400" dirty="0"/>
              <a:t>, </a:t>
            </a:r>
            <a:r>
              <a:rPr lang="zh-CN" altLang="en-US" sz="2400" dirty="0"/>
              <a:t>希望在训练过程中找到适合数据的网络结构</a:t>
            </a:r>
            <a:r>
              <a:rPr lang="en-US" altLang="zh-CN" sz="2400" dirty="0"/>
              <a:t>. </a:t>
            </a:r>
          </a:p>
          <a:p>
            <a:pPr>
              <a:spcAft>
                <a:spcPts val="600"/>
              </a:spcAft>
              <a:buClrTx/>
            </a:pPr>
            <a:r>
              <a:rPr lang="zh-CN" altLang="en-US" sz="2400" dirty="0">
                <a:solidFill>
                  <a:schemeClr val="tx2"/>
                </a:solidFill>
                <a:latin typeface="微软雅黑" panose="020B0503020204020204" pitchFamily="34" charset="-122"/>
                <a:ea typeface="微软雅黑" panose="020B0503020204020204" pitchFamily="34" charset="-122"/>
              </a:rPr>
              <a:t>级联与相关</a:t>
            </a:r>
            <a:endParaRPr lang="en-US" altLang="zh-CN" sz="2400" dirty="0">
              <a:solidFill>
                <a:schemeClr val="tx2"/>
              </a:solidFill>
              <a:latin typeface="微软雅黑" panose="020B0503020204020204" pitchFamily="34" charset="-122"/>
              <a:ea typeface="微软雅黑" panose="020B0503020204020204" pitchFamily="34" charset="-122"/>
            </a:endParaRPr>
          </a:p>
          <a:p>
            <a:pPr marL="0" indent="0">
              <a:buClrTx/>
              <a:buNone/>
            </a:pPr>
            <a:r>
              <a:rPr lang="zh-CN" altLang="en-US" sz="2400" b="1" dirty="0">
                <a:solidFill>
                  <a:srgbClr val="C00000"/>
                </a:solidFill>
              </a:rPr>
              <a:t>    级联</a:t>
            </a:r>
            <a:r>
              <a:rPr lang="zh-CN" altLang="en-US" sz="2400" dirty="0"/>
              <a:t>：建立层次连接的层级结构</a:t>
            </a:r>
            <a:endParaRPr lang="en-US" altLang="zh-CN" sz="2400" dirty="0"/>
          </a:p>
          <a:p>
            <a:pPr marL="0" indent="0">
              <a:buClrTx/>
              <a:buNone/>
            </a:pPr>
            <a:r>
              <a:rPr lang="zh-CN" altLang="en-US" sz="2400" b="1" dirty="0">
                <a:solidFill>
                  <a:srgbClr val="C00000"/>
                </a:solidFill>
              </a:rPr>
              <a:t>    相关</a:t>
            </a:r>
            <a:r>
              <a:rPr lang="zh-CN" altLang="en-US" sz="2400" dirty="0"/>
              <a:t>：最大化神经元的输出与网络误差的相关性来训练相关参数</a:t>
            </a:r>
            <a:endParaRPr lang="en-US" altLang="zh-CN" sz="2400" dirty="0">
              <a:solidFill>
                <a:srgbClr val="023A91"/>
              </a:solidFill>
              <a:latin typeface="微软雅黑" panose="020B0503020204020204" pitchFamily="34" charset="-122"/>
              <a:ea typeface="微软雅黑" panose="020B0503020204020204" pitchFamily="34" charset="-122"/>
            </a:endParaRPr>
          </a:p>
          <a:p>
            <a:pPr>
              <a:spcAft>
                <a:spcPts val="600"/>
              </a:spcAft>
              <a:buClrTx/>
            </a:pPr>
            <a:r>
              <a:rPr lang="zh-CN" altLang="en-US" sz="2400" dirty="0">
                <a:solidFill>
                  <a:schemeClr val="tx2"/>
                </a:solidFill>
                <a:latin typeface="+mj-ea"/>
                <a:ea typeface="+mj-ea"/>
              </a:rPr>
              <a:t>网络优化演示</a:t>
            </a:r>
            <a:endParaRPr lang="en-US" altLang="zh-CN" sz="2400" dirty="0">
              <a:solidFill>
                <a:schemeClr val="tx2"/>
              </a:solidFill>
              <a:latin typeface="+mj-ea"/>
              <a:ea typeface="+mj-ea"/>
            </a:endParaRPr>
          </a:p>
          <a:p>
            <a:pPr>
              <a:spcBef>
                <a:spcPts val="1200"/>
              </a:spcBef>
              <a:spcAft>
                <a:spcPts val="600"/>
              </a:spcAft>
            </a:pPr>
            <a:endParaRPr lang="en-US" altLang="zh-CN" dirty="0">
              <a:solidFill>
                <a:srgbClr val="023A9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endParaRPr lang="en-US" altLang="zh-CN" dirty="0"/>
          </a:p>
          <a:p>
            <a:pPr marL="0" indent="0">
              <a:buNone/>
            </a:pPr>
            <a:endParaRPr lang="en-US" altLang="zh-CN" dirty="0">
              <a:solidFill>
                <a:srgbClr val="C30D23"/>
              </a:solidFill>
            </a:endParaRPr>
          </a:p>
          <a:p>
            <a:pPr marL="0" indent="0">
              <a:buNone/>
            </a:pPr>
            <a:endParaRPr lang="en-US" altLang="zh-CN" dirty="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9580" y="4240057"/>
            <a:ext cx="7692325" cy="2211543"/>
          </a:xfrm>
          <a:prstGeom prst="rect">
            <a:avLst/>
          </a:prstGeom>
        </p:spPr>
      </p:pic>
    </p:spTree>
    <p:extLst>
      <p:ext uri="{BB962C8B-B14F-4D97-AF65-F5344CB8AC3E}">
        <p14:creationId xmlns:p14="http://schemas.microsoft.com/office/powerpoint/2010/main" val="3768891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r="1610" b="15267"/>
          <a:stretch/>
        </p:blipFill>
        <p:spPr>
          <a:xfrm>
            <a:off x="7832275" y="4054663"/>
            <a:ext cx="2155104" cy="2369930"/>
          </a:xfrm>
          <a:prstGeom prst="rect">
            <a:avLst/>
          </a:prstGeom>
        </p:spPr>
      </p:pic>
      <p:sp>
        <p:nvSpPr>
          <p:cNvPr id="2" name="标题 1"/>
          <p:cNvSpPr>
            <a:spLocks noGrp="1"/>
          </p:cNvSpPr>
          <p:nvPr>
            <p:ph type="title"/>
          </p:nvPr>
        </p:nvSpPr>
        <p:spPr>
          <a:xfrm>
            <a:off x="558800" y="63193"/>
            <a:ext cx="90339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347133" y="1298572"/>
            <a:ext cx="11506200" cy="457200"/>
          </a:xfrm>
        </p:spPr>
        <p:txBody>
          <a:bodyPr>
            <a:normAutofit/>
          </a:bodyPr>
          <a:lstStyle/>
          <a:p>
            <a:pPr marL="342900" indent="-342900">
              <a:buFont typeface="Wingdings" panose="05000000000000000000" pitchFamily="2" charset="2"/>
              <a:buChar char="p"/>
              <a:defRPr/>
            </a:pPr>
            <a:r>
              <a:rPr lang="en-US" altLang="zh-CN" sz="2400" dirty="0">
                <a:solidFill>
                  <a:srgbClr val="000000"/>
                </a:solidFill>
                <a:latin typeface="+mj-ea"/>
                <a:ea typeface="+mj-ea"/>
              </a:rPr>
              <a:t>Elman</a:t>
            </a:r>
            <a:r>
              <a:rPr lang="zh-CN" altLang="en-US" sz="2400" dirty="0">
                <a:solidFill>
                  <a:srgbClr val="000000"/>
                </a:solidFill>
                <a:latin typeface="+mj-ea"/>
                <a:ea typeface="+mj-ea"/>
              </a:rPr>
              <a:t>网络 </a:t>
            </a:r>
            <a:r>
              <a:rPr lang="en-US" altLang="zh-CN" sz="1400" dirty="0">
                <a:solidFill>
                  <a:srgbClr val="C30D23"/>
                </a:solidFill>
                <a:latin typeface="+mj-ea"/>
                <a:ea typeface="+mj-ea"/>
              </a:rPr>
              <a:t>[Elman 1990]</a:t>
            </a:r>
          </a:p>
          <a:p>
            <a:endParaRPr lang="zh-CN" altLang="en-US" sz="2400" dirty="0">
              <a:latin typeface="+mj-ea"/>
              <a:ea typeface="+mj-ea"/>
            </a:endParaRPr>
          </a:p>
        </p:txBody>
      </p:sp>
      <p:sp>
        <p:nvSpPr>
          <p:cNvPr id="4" name="内容占位符 3"/>
          <p:cNvSpPr>
            <a:spLocks noGrp="1"/>
          </p:cNvSpPr>
          <p:nvPr>
            <p:ph sz="quarter" idx="14"/>
          </p:nvPr>
        </p:nvSpPr>
        <p:spPr>
          <a:xfrm>
            <a:off x="347133" y="1755772"/>
            <a:ext cx="11506200" cy="4022728"/>
          </a:xfrm>
        </p:spPr>
        <p:txBody>
          <a:bodyPr>
            <a:normAutofit lnSpcReduction="10000"/>
          </a:bodyPr>
          <a:lstStyle/>
          <a:p>
            <a:pPr>
              <a:lnSpc>
                <a:spcPct val="120000"/>
              </a:lnSpc>
              <a:buClrTx/>
            </a:pPr>
            <a:r>
              <a:rPr lang="zh-CN" altLang="en-US" sz="2400" dirty="0">
                <a:solidFill>
                  <a:schemeClr val="tx2"/>
                </a:solidFill>
                <a:latin typeface="+mj-ea"/>
                <a:ea typeface="+mj-ea"/>
              </a:rPr>
              <a:t>递归神经网络</a:t>
            </a:r>
            <a:endParaRPr lang="en-US" altLang="zh-CN" sz="2400" dirty="0">
              <a:solidFill>
                <a:schemeClr val="tx2"/>
              </a:solidFill>
              <a:latin typeface="+mj-ea"/>
              <a:ea typeface="+mj-ea"/>
            </a:endParaRPr>
          </a:p>
          <a:p>
            <a:pPr marL="0" indent="0">
              <a:buClrTx/>
              <a:buNone/>
            </a:pPr>
            <a:r>
              <a:rPr lang="zh-CN" altLang="en-US" sz="2400" dirty="0">
                <a:latin typeface="+mn-ea"/>
              </a:rPr>
              <a:t>   允许网络中出现环形结构</a:t>
            </a:r>
            <a:r>
              <a:rPr lang="en-US" altLang="zh-CN" sz="2400" dirty="0">
                <a:latin typeface="+mn-ea"/>
              </a:rPr>
              <a:t>, </a:t>
            </a:r>
            <a:r>
              <a:rPr lang="zh-CN" altLang="en-US" sz="2400" dirty="0">
                <a:latin typeface="+mn-ea"/>
              </a:rPr>
              <a:t>使得神经元的输出反馈回来作为输入信号</a:t>
            </a:r>
            <a:endParaRPr lang="en-US" altLang="zh-CN" sz="2400" dirty="0">
              <a:latin typeface="+mn-ea"/>
            </a:endParaRPr>
          </a:p>
          <a:p>
            <a:pPr marL="0" indent="0">
              <a:buClrTx/>
              <a:buNone/>
            </a:pPr>
            <a:r>
              <a:rPr lang="en-US" altLang="zh-CN" sz="2400" i="1" dirty="0">
                <a:latin typeface="+mn-ea"/>
              </a:rPr>
              <a:t>   t </a:t>
            </a:r>
            <a:r>
              <a:rPr lang="zh-CN" altLang="en-US" sz="2400" dirty="0">
                <a:latin typeface="+mn-ea"/>
              </a:rPr>
              <a:t>时刻网络的输出状态：由</a:t>
            </a:r>
            <a:r>
              <a:rPr lang="en-US" altLang="zh-CN" sz="2400" i="1" dirty="0">
                <a:latin typeface="+mn-ea"/>
              </a:rPr>
              <a:t>t</a:t>
            </a:r>
            <a:r>
              <a:rPr lang="en-US" altLang="zh-CN" sz="2400" dirty="0">
                <a:latin typeface="+mn-ea"/>
              </a:rPr>
              <a:t> </a:t>
            </a:r>
            <a:r>
              <a:rPr lang="zh-CN" altLang="en-US" sz="2400" dirty="0">
                <a:latin typeface="+mn-ea"/>
              </a:rPr>
              <a:t>时刻的输入状态和</a:t>
            </a:r>
            <a:r>
              <a:rPr lang="en-US" altLang="zh-CN" sz="2400" i="1" dirty="0">
                <a:latin typeface="+mn-ea"/>
              </a:rPr>
              <a:t>t</a:t>
            </a:r>
            <a:r>
              <a:rPr lang="en-US" altLang="zh-CN" sz="2400" dirty="0">
                <a:latin typeface="+mn-ea"/>
              </a:rPr>
              <a:t>-1 </a:t>
            </a:r>
            <a:r>
              <a:rPr lang="zh-CN" altLang="en-US" sz="2400" dirty="0">
                <a:latin typeface="+mn-ea"/>
              </a:rPr>
              <a:t>时刻的网络状态绝定</a:t>
            </a:r>
            <a:endParaRPr lang="en-US" altLang="zh-CN" sz="2400" dirty="0">
              <a:latin typeface="+mn-ea"/>
            </a:endParaRPr>
          </a:p>
          <a:p>
            <a:pPr>
              <a:lnSpc>
                <a:spcPct val="120000"/>
              </a:lnSpc>
              <a:buClrTx/>
            </a:pPr>
            <a:r>
              <a:rPr lang="en-US" altLang="zh-CN" sz="2400" dirty="0">
                <a:solidFill>
                  <a:schemeClr val="tx2"/>
                </a:solidFill>
                <a:latin typeface="+mj-ea"/>
                <a:ea typeface="+mj-ea"/>
              </a:rPr>
              <a:t>Elman</a:t>
            </a:r>
            <a:r>
              <a:rPr lang="zh-CN" altLang="en-US" sz="2400" dirty="0">
                <a:solidFill>
                  <a:schemeClr val="tx2"/>
                </a:solidFill>
                <a:latin typeface="+mj-ea"/>
                <a:ea typeface="+mj-ea"/>
              </a:rPr>
              <a:t>网络</a:t>
            </a:r>
            <a:endParaRPr lang="en-US" altLang="zh-CN" sz="2400" dirty="0">
              <a:solidFill>
                <a:schemeClr val="tx2"/>
              </a:solidFill>
              <a:latin typeface="+mj-ea"/>
              <a:ea typeface="+mj-ea"/>
            </a:endParaRPr>
          </a:p>
          <a:p>
            <a:pPr marL="0" indent="0">
              <a:buClrTx/>
              <a:buNone/>
            </a:pPr>
            <a:r>
              <a:rPr lang="en-US" altLang="zh-CN" sz="2400" dirty="0">
                <a:latin typeface="+mn-ea"/>
              </a:rPr>
              <a:t>   Elman</a:t>
            </a:r>
            <a:r>
              <a:rPr lang="zh-CN" altLang="en-US" sz="2400" dirty="0">
                <a:latin typeface="+mn-ea"/>
              </a:rPr>
              <a:t>网络是最常用的递归神经网络之一</a:t>
            </a:r>
            <a:r>
              <a:rPr lang="en-US" altLang="zh-CN" sz="2400" dirty="0">
                <a:latin typeface="+mn-ea"/>
              </a:rPr>
              <a:t>, </a:t>
            </a:r>
            <a:r>
              <a:rPr lang="zh-CN" altLang="en-US" sz="2400" dirty="0">
                <a:latin typeface="+mn-ea"/>
              </a:rPr>
              <a:t>结构如图所示</a:t>
            </a:r>
            <a:r>
              <a:rPr lang="en-US" altLang="zh-CN" sz="2400" dirty="0">
                <a:latin typeface="+mn-ea"/>
              </a:rPr>
              <a:t>, </a:t>
            </a:r>
            <a:r>
              <a:rPr lang="zh-CN" altLang="en-US" sz="2400" dirty="0">
                <a:latin typeface="+mn-ea"/>
              </a:rPr>
              <a:t>这种结构与前馈神经网络很相似</a:t>
            </a:r>
            <a:r>
              <a:rPr lang="en-US" altLang="zh-CN" sz="2400" dirty="0">
                <a:latin typeface="+mn-ea"/>
              </a:rPr>
              <a:t>, </a:t>
            </a:r>
            <a:r>
              <a:rPr lang="zh-CN" altLang="en-US" sz="2400" dirty="0">
                <a:latin typeface="+mn-ea"/>
              </a:rPr>
              <a:t>但是隐层神经元的输出被反馈回来</a:t>
            </a:r>
            <a:r>
              <a:rPr lang="en-US" altLang="zh-CN" sz="2400" dirty="0">
                <a:latin typeface="+mn-ea"/>
              </a:rPr>
              <a:t>, </a:t>
            </a:r>
            <a:r>
              <a:rPr lang="zh-CN" altLang="en-US" sz="2400" dirty="0">
                <a:latin typeface="+mn-ea"/>
              </a:rPr>
              <a:t>与下一时刻输入层神经元提供的信号一起</a:t>
            </a:r>
            <a:r>
              <a:rPr lang="en-US" altLang="zh-CN" sz="2400" dirty="0">
                <a:latin typeface="+mn-ea"/>
              </a:rPr>
              <a:t>, </a:t>
            </a:r>
            <a:r>
              <a:rPr lang="zh-CN" altLang="en-US" sz="2400" dirty="0">
                <a:latin typeface="+mn-ea"/>
              </a:rPr>
              <a:t>作为隐层神经元在下一时刻的输入</a:t>
            </a:r>
            <a:endParaRPr lang="en-US" altLang="zh-CN" sz="2400" dirty="0">
              <a:latin typeface="+mn-ea"/>
            </a:endParaRPr>
          </a:p>
          <a:p>
            <a:pPr>
              <a:lnSpc>
                <a:spcPct val="120000"/>
              </a:lnSpc>
              <a:buClrTx/>
            </a:pPr>
            <a:r>
              <a:rPr lang="zh-CN" altLang="en-US" sz="2400" dirty="0">
                <a:solidFill>
                  <a:schemeClr val="tx2"/>
                </a:solidFill>
                <a:latin typeface="+mj-ea"/>
                <a:ea typeface="+mj-ea"/>
              </a:rPr>
              <a:t>训练算法</a:t>
            </a:r>
            <a:endParaRPr lang="en-US" altLang="zh-CN" sz="2400" dirty="0">
              <a:solidFill>
                <a:schemeClr val="tx2"/>
              </a:solidFill>
              <a:latin typeface="+mj-ea"/>
              <a:ea typeface="+mj-ea"/>
            </a:endParaRPr>
          </a:p>
          <a:p>
            <a:pPr marL="0" indent="0">
              <a:buClrTx/>
              <a:buNone/>
            </a:pPr>
            <a:r>
              <a:rPr lang="zh-CN" altLang="en-US" sz="2400" dirty="0">
                <a:latin typeface="+mn-ea"/>
              </a:rPr>
              <a:t>   推广的</a:t>
            </a:r>
            <a:r>
              <a:rPr lang="en-US" altLang="zh-CN" sz="2400" dirty="0">
                <a:latin typeface="+mn-ea"/>
              </a:rPr>
              <a:t>BP</a:t>
            </a:r>
            <a:r>
              <a:rPr lang="zh-CN" altLang="en-US" sz="2400" dirty="0">
                <a:latin typeface="+mn-ea"/>
              </a:rPr>
              <a:t>算法</a:t>
            </a:r>
            <a:r>
              <a:rPr lang="en-US" altLang="zh-CN" sz="1600" dirty="0">
                <a:latin typeface="+mn-ea"/>
              </a:rPr>
              <a:t>.</a:t>
            </a:r>
            <a:r>
              <a:rPr lang="en-US" altLang="zh-CN" sz="1600" dirty="0">
                <a:solidFill>
                  <a:srgbClr val="C30D23"/>
                </a:solidFill>
                <a:latin typeface="+mn-ea"/>
              </a:rPr>
              <a:t>[Pineda,1987]</a:t>
            </a:r>
          </a:p>
          <a:p>
            <a:pPr marL="0" indent="0">
              <a:buNone/>
            </a:pPr>
            <a:endParaRPr lang="en-US" altLang="zh-CN" dirty="0"/>
          </a:p>
          <a:p>
            <a:pPr marL="0" indent="0">
              <a:buNone/>
            </a:pPr>
            <a:endParaRPr lang="en-US" altLang="zh-CN" dirty="0"/>
          </a:p>
          <a:p>
            <a:endParaRPr lang="zh-CN" altLang="en-US" dirty="0"/>
          </a:p>
        </p:txBody>
      </p:sp>
      <p:sp>
        <p:nvSpPr>
          <p:cNvPr id="6" name="文本框 5">
            <a:extLst>
              <a:ext uri="{FF2B5EF4-FFF2-40B4-BE49-F238E27FC236}">
                <a16:creationId xmlns:a16="http://schemas.microsoft.com/office/drawing/2014/main" id="{1D4F7682-B008-F834-D4B7-65AFE3E09226}"/>
              </a:ext>
            </a:extLst>
          </p:cNvPr>
          <p:cNvSpPr txBox="1"/>
          <p:nvPr/>
        </p:nvSpPr>
        <p:spPr>
          <a:xfrm>
            <a:off x="7832275" y="6248731"/>
            <a:ext cx="2492990" cy="369332"/>
          </a:xfrm>
          <a:prstGeom prst="rect">
            <a:avLst/>
          </a:prstGeom>
          <a:noFill/>
        </p:spPr>
        <p:txBody>
          <a:bodyPr wrap="none" rtlCol="0">
            <a:spAutoFit/>
          </a:bodyPr>
          <a:lstStyle/>
          <a:p>
            <a:r>
              <a:rPr lang="zh-CN" altLang="en-US" dirty="0">
                <a:latin typeface="+mn-ea"/>
              </a:rPr>
              <a:t>图</a:t>
            </a:r>
            <a:r>
              <a:rPr lang="en-US" altLang="zh-CN" dirty="0">
                <a:latin typeface="+mn-ea"/>
              </a:rPr>
              <a:t>3.17 Elman</a:t>
            </a:r>
            <a:r>
              <a:rPr lang="zh-CN" altLang="en-US" dirty="0">
                <a:latin typeface="+mn-ea"/>
              </a:rPr>
              <a:t>网络结构</a:t>
            </a:r>
          </a:p>
        </p:txBody>
      </p:sp>
    </p:spTree>
    <p:extLst>
      <p:ext uri="{BB962C8B-B14F-4D97-AF65-F5344CB8AC3E}">
        <p14:creationId xmlns:p14="http://schemas.microsoft.com/office/powerpoint/2010/main" val="1455622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97138"/>
            <a:ext cx="8894233" cy="787400"/>
          </a:xfrm>
        </p:spPr>
        <p:txBody>
          <a:bodyPr/>
          <a:lstStyle/>
          <a:p>
            <a:pPr algn="l"/>
            <a:r>
              <a:rPr lang="zh-CN" altLang="en-US" dirty="0"/>
              <a:t>其他常见神经网络</a:t>
            </a:r>
          </a:p>
        </p:txBody>
      </p:sp>
      <p:sp>
        <p:nvSpPr>
          <p:cNvPr id="4" name="内容占位符 3"/>
          <p:cNvSpPr>
            <a:spLocks noGrp="1"/>
          </p:cNvSpPr>
          <p:nvPr>
            <p:ph sz="quarter" idx="14"/>
          </p:nvPr>
        </p:nvSpPr>
        <p:spPr>
          <a:xfrm>
            <a:off x="575310" y="1698877"/>
            <a:ext cx="11160970" cy="4732201"/>
          </a:xfrm>
        </p:spPr>
        <p:txBody>
          <a:bodyPr>
            <a:normAutofit lnSpcReduction="10000"/>
          </a:bodyPr>
          <a:lstStyle/>
          <a:p>
            <a:pPr>
              <a:buClrTx/>
            </a:pPr>
            <a:r>
              <a:rPr lang="zh-CN" altLang="en-US" sz="2400" dirty="0">
                <a:solidFill>
                  <a:schemeClr val="tx2"/>
                </a:solidFill>
                <a:latin typeface="+mj-ea"/>
                <a:ea typeface="+mj-ea"/>
              </a:rPr>
              <a:t>能量模型</a:t>
            </a:r>
            <a:endParaRPr lang="en-US" altLang="zh-CN" sz="2400" dirty="0">
              <a:solidFill>
                <a:schemeClr val="tx2"/>
              </a:solidFill>
              <a:latin typeface="+mj-ea"/>
              <a:ea typeface="+mj-ea"/>
            </a:endParaRPr>
          </a:p>
          <a:p>
            <a:pPr marL="0" indent="0">
              <a:buClrTx/>
              <a:buNone/>
            </a:pPr>
            <a:r>
              <a:rPr lang="zh-CN" altLang="en-US" sz="2400" dirty="0">
                <a:latin typeface="+mn-ea"/>
              </a:rPr>
              <a:t>   神经网络中有一类模型为网络定义一个“能量”</a:t>
            </a:r>
            <a:r>
              <a:rPr lang="en-US" altLang="zh-CN" sz="2400" dirty="0">
                <a:latin typeface="+mn-ea"/>
              </a:rPr>
              <a:t>,</a:t>
            </a:r>
            <a:r>
              <a:rPr lang="zh-CN" altLang="en-US" sz="2400" dirty="0">
                <a:latin typeface="+mn-ea"/>
              </a:rPr>
              <a:t>能量最小化时网络达到理想状态</a:t>
            </a:r>
            <a:r>
              <a:rPr lang="en-US" altLang="zh-CN" sz="2400" dirty="0">
                <a:latin typeface="+mn-ea"/>
              </a:rPr>
              <a:t>, </a:t>
            </a:r>
            <a:r>
              <a:rPr lang="zh-CN" altLang="en-US" sz="2400" dirty="0">
                <a:latin typeface="+mn-ea"/>
              </a:rPr>
              <a:t>而网络的训练就是在最小化这个能量函数。</a:t>
            </a:r>
            <a:r>
              <a:rPr lang="en-US" altLang="zh-CN" sz="2400" dirty="0">
                <a:latin typeface="+mn-ea"/>
              </a:rPr>
              <a:t> </a:t>
            </a:r>
          </a:p>
          <a:p>
            <a:pPr>
              <a:buClrTx/>
            </a:pPr>
            <a:r>
              <a:rPr lang="en-US" altLang="zh-CN" sz="2400" dirty="0">
                <a:solidFill>
                  <a:schemeClr val="tx2"/>
                </a:solidFill>
                <a:latin typeface="+mj-ea"/>
                <a:ea typeface="+mj-ea"/>
              </a:rPr>
              <a:t>Boltzmann</a:t>
            </a:r>
            <a:r>
              <a:rPr lang="zh-CN" altLang="en-US" sz="2400" dirty="0">
                <a:solidFill>
                  <a:schemeClr val="tx2"/>
                </a:solidFill>
                <a:latin typeface="+mj-ea"/>
                <a:ea typeface="+mj-ea"/>
              </a:rPr>
              <a:t>机 </a:t>
            </a:r>
            <a:endParaRPr lang="en-US" altLang="zh-CN" sz="2400" dirty="0">
              <a:solidFill>
                <a:schemeClr val="tx2"/>
              </a:solidFill>
              <a:latin typeface="+mj-ea"/>
              <a:ea typeface="+mj-ea"/>
            </a:endParaRPr>
          </a:p>
          <a:p>
            <a:pPr marL="0" indent="0">
              <a:buClrTx/>
              <a:buNone/>
            </a:pPr>
            <a:r>
              <a:rPr lang="en-US" altLang="zh-CN" sz="2400" dirty="0">
                <a:latin typeface="+mn-ea"/>
              </a:rPr>
              <a:t>     Boltzmann</a:t>
            </a:r>
            <a:r>
              <a:rPr lang="zh-CN" altLang="en-US" sz="2400" dirty="0">
                <a:latin typeface="+mn-ea"/>
              </a:rPr>
              <a:t>机就是一种基于能量的模型</a:t>
            </a:r>
            <a:endParaRPr lang="en-US" altLang="zh-CN" sz="2400" dirty="0">
              <a:latin typeface="+mn-ea"/>
            </a:endParaRPr>
          </a:p>
          <a:p>
            <a:pPr marL="0" indent="0">
              <a:buClrTx/>
              <a:buNone/>
            </a:pPr>
            <a:r>
              <a:rPr lang="en-US" altLang="zh-CN" sz="2400" dirty="0">
                <a:latin typeface="+mn-ea"/>
              </a:rPr>
              <a:t>1.</a:t>
            </a:r>
            <a:r>
              <a:rPr lang="zh-CN" altLang="en-US" sz="2400" dirty="0">
                <a:latin typeface="+mn-ea"/>
              </a:rPr>
              <a:t>结构：显层与隐层</a:t>
            </a:r>
            <a:endParaRPr lang="en-US" altLang="zh-CN" sz="2400" dirty="0">
              <a:latin typeface="+mn-ea"/>
            </a:endParaRPr>
          </a:p>
          <a:p>
            <a:pPr marL="0" indent="0">
              <a:buClrTx/>
              <a:buNone/>
            </a:pPr>
            <a:r>
              <a:rPr lang="zh-CN" altLang="en-US" sz="2400" dirty="0">
                <a:latin typeface="+mn-ea"/>
              </a:rPr>
              <a:t>   显层：数据的输入输出</a:t>
            </a:r>
            <a:endParaRPr lang="en-US" altLang="zh-CN" sz="2400" dirty="0">
              <a:latin typeface="+mn-ea"/>
            </a:endParaRPr>
          </a:p>
          <a:p>
            <a:pPr marL="0" indent="0">
              <a:buClrTx/>
              <a:buNone/>
            </a:pPr>
            <a:r>
              <a:rPr lang="zh-CN" altLang="en-US" sz="2400" dirty="0">
                <a:latin typeface="+mn-ea"/>
              </a:rPr>
              <a:t>   隐层：数据的内在表达</a:t>
            </a:r>
            <a:endParaRPr lang="en-US" altLang="zh-CN" sz="2400" dirty="0">
              <a:latin typeface="+mn-ea"/>
            </a:endParaRPr>
          </a:p>
          <a:p>
            <a:pPr marL="0" indent="0">
              <a:buClrTx/>
              <a:buNone/>
            </a:pPr>
            <a:r>
              <a:rPr lang="en-US" altLang="zh-CN" sz="2400" dirty="0">
                <a:latin typeface="+mn-ea"/>
              </a:rPr>
              <a:t>2.</a:t>
            </a:r>
            <a:r>
              <a:rPr lang="zh-CN" altLang="en-US" sz="2400" dirty="0">
                <a:latin typeface="+mn-ea"/>
              </a:rPr>
              <a:t>神经元</a:t>
            </a:r>
            <a:endParaRPr lang="en-US" altLang="zh-CN" sz="2400" dirty="0">
              <a:latin typeface="+mn-ea"/>
            </a:endParaRPr>
          </a:p>
          <a:p>
            <a:pPr marL="0" indent="0">
              <a:buClrTx/>
              <a:buNone/>
            </a:pPr>
            <a:r>
              <a:rPr lang="zh-CN" altLang="en-US" sz="2400" dirty="0">
                <a:latin typeface="+mn-ea"/>
              </a:rPr>
              <a:t>   布尔型</a:t>
            </a:r>
            <a:r>
              <a:rPr lang="en-US" altLang="zh-CN" sz="2400" dirty="0">
                <a:latin typeface="+mn-ea"/>
              </a:rPr>
              <a:t>,</a:t>
            </a:r>
            <a:r>
              <a:rPr lang="zh-CN" altLang="en-US" sz="2400" dirty="0">
                <a:latin typeface="+mn-ea"/>
              </a:rPr>
              <a:t>即只能取</a:t>
            </a:r>
            <a:r>
              <a:rPr lang="en-US" altLang="zh-CN" sz="2400" dirty="0">
                <a:latin typeface="+mn-ea"/>
              </a:rPr>
              <a:t>0</a:t>
            </a:r>
            <a:r>
              <a:rPr lang="zh-CN" altLang="en-US" sz="2400" dirty="0">
                <a:latin typeface="+mn-ea"/>
              </a:rPr>
              <a:t>和</a:t>
            </a:r>
            <a:r>
              <a:rPr lang="en-US" altLang="zh-CN" sz="2400" dirty="0">
                <a:latin typeface="+mn-ea"/>
              </a:rPr>
              <a:t>1</a:t>
            </a:r>
            <a:r>
              <a:rPr lang="zh-CN" altLang="en-US" sz="2400" dirty="0">
                <a:latin typeface="+mn-ea"/>
              </a:rPr>
              <a:t>两种状态</a:t>
            </a:r>
            <a:r>
              <a:rPr lang="en-US" altLang="zh-CN" sz="2400" dirty="0">
                <a:latin typeface="+mn-ea"/>
              </a:rPr>
              <a:t>, </a:t>
            </a:r>
          </a:p>
          <a:p>
            <a:pPr marL="0" indent="0">
              <a:buClrTx/>
              <a:buNone/>
            </a:pPr>
            <a:r>
              <a:rPr lang="zh-CN" altLang="en-US" sz="2400" dirty="0">
                <a:latin typeface="+mn-ea"/>
              </a:rPr>
              <a:t>   其中</a:t>
            </a:r>
            <a:r>
              <a:rPr lang="en-US" altLang="zh-CN" sz="2400" dirty="0">
                <a:latin typeface="+mn-ea"/>
              </a:rPr>
              <a:t>1</a:t>
            </a:r>
            <a:r>
              <a:rPr lang="zh-CN" altLang="en-US" sz="2400" dirty="0">
                <a:latin typeface="+mn-ea"/>
              </a:rPr>
              <a:t>表示激活</a:t>
            </a:r>
            <a:r>
              <a:rPr lang="en-US" altLang="zh-CN" sz="2400" dirty="0">
                <a:latin typeface="+mn-ea"/>
              </a:rPr>
              <a:t>,0</a:t>
            </a:r>
            <a:r>
              <a:rPr lang="zh-CN" altLang="en-US" sz="2400" dirty="0">
                <a:latin typeface="+mn-ea"/>
              </a:rPr>
              <a:t>表示抑制</a:t>
            </a:r>
            <a:r>
              <a:rPr lang="en-US" altLang="zh-CN" sz="2400" dirty="0">
                <a:latin typeface="+mn-ea"/>
              </a:rPr>
              <a:t>. </a:t>
            </a:r>
          </a:p>
          <a:p>
            <a:pPr marL="0" indent="0">
              <a:buNone/>
            </a:pPr>
            <a:endParaRPr lang="en-US" altLang="zh-CN" sz="2400" dirty="0">
              <a:solidFill>
                <a:srgbClr val="023A91"/>
              </a:solidFill>
              <a:latin typeface="幼圆" panose="02010509060101010101" pitchFamily="49" charset="-122"/>
            </a:endParaRPr>
          </a:p>
          <a:p>
            <a:pPr marL="0" indent="0">
              <a:buNone/>
            </a:pPr>
            <a:endParaRPr lang="en-US" altLang="zh-CN" sz="2400" dirty="0">
              <a:solidFill>
                <a:srgbClr val="023A91"/>
              </a:solidFill>
              <a:latin typeface="微软雅黑" panose="020B0503020204020204" pitchFamily="34" charset="-122"/>
              <a:ea typeface="微软雅黑" panose="020B0503020204020204" pitchFamily="34" charset="-122"/>
            </a:endParaRPr>
          </a:p>
          <a:p>
            <a:endParaRPr lang="zh-CN" altLang="en-US" sz="2400" dirty="0"/>
          </a:p>
        </p:txBody>
      </p:sp>
      <p:sp>
        <p:nvSpPr>
          <p:cNvPr id="12" name="文本占位符 2"/>
          <p:cNvSpPr>
            <a:spLocks noGrp="1"/>
          </p:cNvSpPr>
          <p:nvPr>
            <p:ph type="body" sz="quarter" idx="13"/>
          </p:nvPr>
        </p:nvSpPr>
        <p:spPr>
          <a:xfrm>
            <a:off x="575310" y="1241677"/>
            <a:ext cx="8629650" cy="457200"/>
          </a:xfrm>
        </p:spPr>
        <p:txBody>
          <a:bodyPr>
            <a:normAutofit fontScale="92500" lnSpcReduction="10000"/>
          </a:bodyPr>
          <a:lstStyle/>
          <a:p>
            <a:pPr marL="342900" indent="-342900">
              <a:buFont typeface="Wingdings" panose="05000000000000000000" pitchFamily="2" charset="2"/>
              <a:buChar char="p"/>
              <a:defRPr/>
            </a:pPr>
            <a:r>
              <a:rPr lang="en-US" altLang="zh-CN" sz="2800" dirty="0">
                <a:solidFill>
                  <a:srgbClr val="000000"/>
                </a:solidFill>
                <a:latin typeface="+mj-ea"/>
                <a:ea typeface="+mj-ea"/>
              </a:rPr>
              <a:t>Boltzmann</a:t>
            </a:r>
            <a:r>
              <a:rPr lang="zh-CN" altLang="en-US" sz="2800" dirty="0">
                <a:solidFill>
                  <a:srgbClr val="000000"/>
                </a:solidFill>
                <a:latin typeface="+mj-ea"/>
                <a:ea typeface="+mj-ea"/>
              </a:rPr>
              <a:t>机 </a:t>
            </a:r>
            <a:r>
              <a:rPr lang="en-US" altLang="zh-CN" sz="1600" dirty="0">
                <a:solidFill>
                  <a:srgbClr val="C30D23"/>
                </a:solidFill>
                <a:latin typeface="+mj-ea"/>
                <a:ea typeface="+mj-ea"/>
              </a:rPr>
              <a:t>[Ackley et al.,1985]</a:t>
            </a:r>
            <a:endParaRPr lang="zh-CN" altLang="en-US" sz="1600" dirty="0">
              <a:solidFill>
                <a:srgbClr val="C30D23"/>
              </a:solidFill>
              <a:latin typeface="+mj-ea"/>
              <a:ea typeface="+mj-ea"/>
            </a:endParaRPr>
          </a:p>
        </p:txBody>
      </p:sp>
      <p:grpSp>
        <p:nvGrpSpPr>
          <p:cNvPr id="14" name="组合 13"/>
          <p:cNvGrpSpPr/>
          <p:nvPr/>
        </p:nvGrpSpPr>
        <p:grpSpPr>
          <a:xfrm>
            <a:off x="6682290" y="2755154"/>
            <a:ext cx="4277810" cy="3798045"/>
            <a:chOff x="5158289" y="2755155"/>
            <a:chExt cx="3688519" cy="3442512"/>
          </a:xfrm>
        </p:grpSpPr>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2843" r="45292" b="20185"/>
            <a:stretch/>
          </p:blipFill>
          <p:spPr>
            <a:xfrm>
              <a:off x="5314950" y="2755155"/>
              <a:ext cx="3531858" cy="3442512"/>
            </a:xfrm>
            <a:prstGeom prst="rect">
              <a:avLst/>
            </a:prstGeom>
          </p:spPr>
        </p:pic>
        <p:pic>
          <p:nvPicPr>
            <p:cNvPr id="13" name="图片 12"/>
            <p:cNvPicPr>
              <a:picLocks noChangeAspect="1"/>
            </p:cNvPicPr>
            <p:nvPr/>
          </p:nvPicPr>
          <p:blipFill>
            <a:blip r:embed="rId3"/>
            <a:stretch>
              <a:fillRect/>
            </a:stretch>
          </p:blipFill>
          <p:spPr>
            <a:xfrm>
              <a:off x="5158289" y="2959100"/>
              <a:ext cx="3067023" cy="2721139"/>
            </a:xfrm>
            <a:prstGeom prst="rect">
              <a:avLst/>
            </a:prstGeom>
          </p:spPr>
        </p:pic>
      </p:grpSp>
    </p:spTree>
    <p:extLst>
      <p:ext uri="{BB962C8B-B14F-4D97-AF65-F5344CB8AC3E}">
        <p14:creationId xmlns:p14="http://schemas.microsoft.com/office/powerpoint/2010/main" val="2521516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55712" y="4798404"/>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749300" y="164877"/>
            <a:ext cx="10774362" cy="677863"/>
          </a:xfrm>
        </p:spPr>
        <p:txBody>
          <a:bodyPr/>
          <a:lstStyle/>
          <a:p>
            <a:pPr algn="l" eaLnBrk="1" hangingPunct="1"/>
            <a:r>
              <a:rPr lang="zh-CN" altLang="en-US" dirty="0">
                <a:solidFill>
                  <a:schemeClr val="tx1"/>
                </a:solidFill>
              </a:rPr>
              <a:t>深度学习</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15"/>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03    </a:t>
              </a:r>
              <a:r>
                <a:rPr lang="zh-CN" altLang="en-US" sz="3600" dirty="0">
                  <a:latin typeface="Impact" panose="020B0806030902050204" pitchFamily="34" charset="0"/>
                  <a:ea typeface="微软雅黑" panose="020B0503020204020204" charset="-122"/>
                </a:rPr>
                <a:t>感知机</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72"/>
              <a:ext cx="9049"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06    </a:t>
              </a:r>
              <a:r>
                <a:rPr lang="zh-CN" altLang="en-US" sz="3600" dirty="0">
                  <a:solidFill>
                    <a:schemeClr val="bg1"/>
                  </a:solidFill>
                  <a:latin typeface="Impact" panose="020B0806030902050204" pitchFamily="34" charset="0"/>
                  <a:ea typeface="微软雅黑" panose="020B0503020204020204" charset="-122"/>
                </a:rPr>
                <a:t>深度学习</a:t>
              </a:r>
              <a:r>
                <a:rPr lang="en-US" altLang="zh-CN" sz="3600" dirty="0">
                  <a:solidFill>
                    <a:schemeClr val="bg1"/>
                  </a:solidFill>
                  <a:latin typeface="Impact" panose="020B0806030902050204" pitchFamily="34" charset="0"/>
                  <a:ea typeface="微软雅黑" panose="020B0503020204020204" charset="-122"/>
                </a:rPr>
                <a:t> </a:t>
              </a:r>
              <a:endParaRPr lang="zh-CN" altLang="en-US" sz="3600" dirty="0">
                <a:solidFill>
                  <a:schemeClr val="bg1"/>
                </a:solidFill>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1606806385"/>
      </p:ext>
    </p:extLst>
  </p:cSld>
  <p:clrMapOvr>
    <a:masterClrMapping/>
  </p:clrMapOvr>
  <p:transition advTm="8005"/>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186740"/>
            <a:ext cx="10888662" cy="677863"/>
          </a:xfrm>
        </p:spPr>
        <p:txBody>
          <a:bodyPr/>
          <a:lstStyle/>
          <a:p>
            <a:pPr algn="l"/>
            <a:r>
              <a:rPr lang="zh-CN" altLang="en-US" dirty="0">
                <a:solidFill>
                  <a:schemeClr val="tx1"/>
                </a:solidFill>
              </a:rPr>
              <a:t>深度学习</a:t>
            </a:r>
          </a:p>
        </p:txBody>
      </p:sp>
      <p:sp>
        <p:nvSpPr>
          <p:cNvPr id="3" name="内容占位符 2"/>
          <p:cNvSpPr>
            <a:spLocks noGrp="1"/>
          </p:cNvSpPr>
          <p:nvPr>
            <p:ph idx="1"/>
          </p:nvPr>
        </p:nvSpPr>
        <p:spPr/>
        <p:txBody>
          <a:bodyPr>
            <a:normAutofit/>
          </a:bodyPr>
          <a:lstStyle/>
          <a:p>
            <a:pPr>
              <a:buSzPct val="120000"/>
              <a:buFont typeface="Wingdings" panose="05000000000000000000" pitchFamily="2" charset="2"/>
              <a:buChar char="p"/>
            </a:pPr>
            <a:r>
              <a:rPr lang="zh-CN" altLang="en-US" sz="2400" b="1" dirty="0">
                <a:solidFill>
                  <a:schemeClr val="tx2"/>
                </a:solidFill>
              </a:rPr>
              <a:t>深度学习模型</a:t>
            </a:r>
            <a:endParaRPr lang="en-US" altLang="zh-CN" sz="2400" b="1" dirty="0">
              <a:solidFill>
                <a:schemeClr val="tx2"/>
              </a:solidFill>
            </a:endParaRPr>
          </a:p>
          <a:p>
            <a:pPr marL="0" indent="0">
              <a:buNone/>
            </a:pPr>
            <a:r>
              <a:rPr lang="zh-CN" altLang="en-US" sz="2400" dirty="0">
                <a:latin typeface="+mn-ea"/>
                <a:ea typeface="+mn-ea"/>
              </a:rPr>
              <a:t>典型的深度学习模型就是很深层的神经网络。</a:t>
            </a:r>
            <a:endParaRPr lang="en-US" altLang="zh-CN" sz="2400" dirty="0">
              <a:latin typeface="+mn-ea"/>
              <a:ea typeface="+mn-ea"/>
            </a:endParaRPr>
          </a:p>
          <a:p>
            <a:pPr>
              <a:buFont typeface="Wingdings" panose="05000000000000000000" pitchFamily="2" charset="2"/>
              <a:buChar char="u"/>
            </a:pPr>
            <a:r>
              <a:rPr lang="zh-CN" altLang="en-US" sz="2400" dirty="0">
                <a:solidFill>
                  <a:schemeClr val="tx2"/>
                </a:solidFill>
                <a:latin typeface="+mn-ea"/>
                <a:ea typeface="+mn-ea"/>
              </a:rPr>
              <a:t>模型复杂度</a:t>
            </a:r>
            <a:endParaRPr lang="en-US" altLang="zh-CN" sz="2400" dirty="0">
              <a:solidFill>
                <a:schemeClr val="tx2"/>
              </a:solidFill>
              <a:latin typeface="+mn-ea"/>
              <a:ea typeface="+mn-ea"/>
            </a:endParaRPr>
          </a:p>
          <a:p>
            <a:r>
              <a:rPr lang="zh-CN" altLang="en-US" sz="2400" dirty="0">
                <a:latin typeface="+mn-ea"/>
                <a:ea typeface="+mn-ea"/>
              </a:rPr>
              <a:t>增加隐层神经元的数目 </a:t>
            </a:r>
            <a:r>
              <a:rPr lang="en-US" altLang="zh-CN" sz="2400" dirty="0">
                <a:latin typeface="+mn-ea"/>
                <a:ea typeface="+mn-ea"/>
              </a:rPr>
              <a:t>(</a:t>
            </a:r>
            <a:r>
              <a:rPr lang="zh-CN" altLang="en-US" sz="2400" dirty="0">
                <a:latin typeface="+mn-ea"/>
                <a:ea typeface="+mn-ea"/>
              </a:rPr>
              <a:t>模型宽度</a:t>
            </a:r>
            <a:r>
              <a:rPr lang="en-US" altLang="zh-CN" sz="2400" dirty="0">
                <a:latin typeface="+mn-ea"/>
                <a:ea typeface="+mn-ea"/>
              </a:rPr>
              <a:t>)</a:t>
            </a:r>
          </a:p>
          <a:p>
            <a:r>
              <a:rPr lang="zh-CN" altLang="en-US" sz="2400" dirty="0">
                <a:latin typeface="+mn-ea"/>
                <a:ea typeface="+mn-ea"/>
              </a:rPr>
              <a:t>增加隐层数目 </a:t>
            </a:r>
            <a:r>
              <a:rPr lang="en-US" altLang="zh-CN" sz="2400" dirty="0">
                <a:latin typeface="+mn-ea"/>
                <a:ea typeface="+mn-ea"/>
              </a:rPr>
              <a:t>(</a:t>
            </a:r>
            <a:r>
              <a:rPr lang="zh-CN" altLang="en-US" sz="2400" dirty="0">
                <a:latin typeface="+mn-ea"/>
                <a:ea typeface="+mn-ea"/>
              </a:rPr>
              <a:t>模型深度</a:t>
            </a:r>
            <a:r>
              <a:rPr lang="en-US" altLang="zh-CN" sz="2400" dirty="0">
                <a:latin typeface="+mn-ea"/>
                <a:ea typeface="+mn-ea"/>
              </a:rPr>
              <a:t>)</a:t>
            </a:r>
          </a:p>
          <a:p>
            <a:r>
              <a:rPr lang="zh-CN" altLang="en-US" sz="2400" dirty="0">
                <a:latin typeface="+mn-ea"/>
                <a:ea typeface="+mn-ea"/>
              </a:rPr>
              <a:t>从增加模型复杂度的角度看</a:t>
            </a:r>
            <a:r>
              <a:rPr lang="en-US" altLang="zh-CN" sz="2400" dirty="0">
                <a:latin typeface="+mn-ea"/>
                <a:ea typeface="+mn-ea"/>
              </a:rPr>
              <a:t>, </a:t>
            </a:r>
            <a:r>
              <a:rPr lang="zh-CN" altLang="en-US" sz="2400" dirty="0">
                <a:latin typeface="+mn-ea"/>
                <a:ea typeface="+mn-ea"/>
              </a:rPr>
              <a:t>增加隐层的数目比增加隐层神经元的数目更有效。这是因为增加隐层数不仅增加额拥有激活函数的神经元数目</a:t>
            </a:r>
            <a:r>
              <a:rPr lang="en-US" altLang="zh-CN" sz="2400" dirty="0">
                <a:latin typeface="+mn-ea"/>
                <a:ea typeface="+mn-ea"/>
              </a:rPr>
              <a:t>, </a:t>
            </a:r>
            <a:r>
              <a:rPr lang="zh-CN" altLang="en-US" sz="2400" dirty="0">
                <a:latin typeface="+mn-ea"/>
                <a:ea typeface="+mn-ea"/>
              </a:rPr>
              <a:t>还增加了激活函数嵌套的层数。</a:t>
            </a:r>
            <a:endParaRPr lang="en-US" altLang="zh-CN" sz="2400" dirty="0">
              <a:latin typeface="+mn-ea"/>
              <a:ea typeface="+mn-ea"/>
            </a:endParaRPr>
          </a:p>
          <a:p>
            <a:pPr>
              <a:buSzPct val="120000"/>
              <a:buFont typeface="Wingdings" panose="05000000000000000000" pitchFamily="2" charset="2"/>
              <a:buChar char="u"/>
            </a:pPr>
            <a:r>
              <a:rPr lang="zh-CN" altLang="en-US" sz="2400" dirty="0">
                <a:solidFill>
                  <a:schemeClr val="tx2"/>
                </a:solidFill>
                <a:latin typeface="+mn-ea"/>
                <a:ea typeface="+mn-ea"/>
              </a:rPr>
              <a:t>复杂模型难点</a:t>
            </a:r>
            <a:endParaRPr lang="en-US" altLang="zh-CN" sz="2400" dirty="0">
              <a:solidFill>
                <a:schemeClr val="tx2"/>
              </a:solidFill>
              <a:latin typeface="+mn-ea"/>
              <a:ea typeface="+mn-ea"/>
            </a:endParaRPr>
          </a:p>
          <a:p>
            <a:r>
              <a:rPr lang="zh-CN" altLang="en-US" sz="2400" dirty="0">
                <a:latin typeface="+mn-ea"/>
                <a:ea typeface="+mn-ea"/>
              </a:rPr>
              <a:t>多隐层网络难以直接用经典算法 </a:t>
            </a:r>
            <a:r>
              <a:rPr lang="en-US" altLang="zh-CN" sz="2400" dirty="0">
                <a:latin typeface="+mn-ea"/>
                <a:ea typeface="+mn-ea"/>
              </a:rPr>
              <a:t>(</a:t>
            </a:r>
            <a:r>
              <a:rPr lang="zh-CN" altLang="en-US" sz="2400" dirty="0">
                <a:latin typeface="+mn-ea"/>
                <a:ea typeface="+mn-ea"/>
              </a:rPr>
              <a:t>例如标准</a:t>
            </a:r>
            <a:r>
              <a:rPr lang="en-US" altLang="zh-CN" sz="2400" dirty="0">
                <a:latin typeface="+mn-ea"/>
                <a:ea typeface="+mn-ea"/>
              </a:rPr>
              <a:t>BP</a:t>
            </a:r>
            <a:r>
              <a:rPr lang="zh-CN" altLang="en-US" sz="2400" dirty="0">
                <a:latin typeface="+mn-ea"/>
                <a:ea typeface="+mn-ea"/>
              </a:rPr>
              <a:t>算法</a:t>
            </a:r>
            <a:r>
              <a:rPr lang="en-US" altLang="zh-CN" sz="2400" dirty="0">
                <a:latin typeface="+mn-ea"/>
                <a:ea typeface="+mn-ea"/>
              </a:rPr>
              <a:t>) </a:t>
            </a:r>
            <a:r>
              <a:rPr lang="zh-CN" altLang="en-US" sz="2400" dirty="0">
                <a:latin typeface="+mn-ea"/>
                <a:ea typeface="+mn-ea"/>
              </a:rPr>
              <a:t>进行训练</a:t>
            </a:r>
            <a:r>
              <a:rPr lang="en-US" altLang="zh-CN" sz="2400" dirty="0">
                <a:latin typeface="+mn-ea"/>
                <a:ea typeface="+mn-ea"/>
              </a:rPr>
              <a:t>, </a:t>
            </a:r>
            <a:r>
              <a:rPr lang="zh-CN" altLang="en-US" sz="2400" dirty="0">
                <a:latin typeface="+mn-ea"/>
                <a:ea typeface="+mn-ea"/>
              </a:rPr>
              <a:t>因为误差在多隐层内逆传播时</a:t>
            </a:r>
            <a:r>
              <a:rPr lang="en-US" altLang="zh-CN" sz="2400" dirty="0">
                <a:latin typeface="+mn-ea"/>
                <a:ea typeface="+mn-ea"/>
              </a:rPr>
              <a:t>, </a:t>
            </a:r>
            <a:r>
              <a:rPr lang="zh-CN" altLang="en-US" sz="2400" dirty="0">
                <a:latin typeface="+mn-ea"/>
                <a:ea typeface="+mn-ea"/>
              </a:rPr>
              <a:t>往往会“发散</a:t>
            </a:r>
            <a:r>
              <a:rPr lang="en-US" altLang="zh-CN" sz="2400" dirty="0">
                <a:latin typeface="+mn-ea"/>
                <a:ea typeface="+mn-ea"/>
              </a:rPr>
              <a:t>”</a:t>
            </a:r>
            <a:r>
              <a:rPr lang="zh-CN" altLang="en-US" sz="2400" dirty="0">
                <a:latin typeface="+mn-ea"/>
                <a:ea typeface="+mn-ea"/>
              </a:rPr>
              <a:t>而不能收敛到稳定状态。</a:t>
            </a:r>
            <a:endParaRPr lang="en-US" altLang="zh-CN" sz="2400" dirty="0">
              <a:latin typeface="+mn-ea"/>
              <a:ea typeface="+mn-ea"/>
            </a:endParaRPr>
          </a:p>
        </p:txBody>
      </p:sp>
    </p:spTree>
    <p:extLst>
      <p:ext uri="{BB962C8B-B14F-4D97-AF65-F5344CB8AC3E}">
        <p14:creationId xmlns:p14="http://schemas.microsoft.com/office/powerpoint/2010/main" val="201283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388" y="159832"/>
            <a:ext cx="10759273" cy="677863"/>
          </a:xfrm>
        </p:spPr>
        <p:txBody>
          <a:bodyPr/>
          <a:lstStyle/>
          <a:p>
            <a:pPr algn="l"/>
            <a:r>
              <a:rPr lang="zh-CN" altLang="en-US" dirty="0">
                <a:solidFill>
                  <a:schemeClr val="tx1"/>
                </a:solidFill>
              </a:rPr>
              <a:t>深度学习</a:t>
            </a:r>
          </a:p>
        </p:txBody>
      </p:sp>
      <p:sp>
        <p:nvSpPr>
          <p:cNvPr id="3" name="内容占位符 2"/>
          <p:cNvSpPr>
            <a:spLocks noGrp="1"/>
          </p:cNvSpPr>
          <p:nvPr>
            <p:ph idx="1"/>
          </p:nvPr>
        </p:nvSpPr>
        <p:spPr>
          <a:xfrm>
            <a:off x="764389" y="1332368"/>
            <a:ext cx="11164734" cy="5200700"/>
          </a:xfrm>
        </p:spPr>
        <p:txBody>
          <a:bodyPr>
            <a:normAutofit lnSpcReduction="10000"/>
          </a:bodyPr>
          <a:lstStyle/>
          <a:p>
            <a:pPr>
              <a:buSzPct val="120000"/>
              <a:buFont typeface="Wingdings" panose="05000000000000000000" pitchFamily="2" charset="2"/>
              <a:buChar char="p"/>
            </a:pPr>
            <a:r>
              <a:rPr lang="zh-CN" altLang="en-US" sz="2800" b="1" dirty="0">
                <a:solidFill>
                  <a:schemeClr val="tx2"/>
                </a:solidFill>
              </a:rPr>
              <a:t>复杂模型训练方法</a:t>
            </a:r>
            <a:endParaRPr lang="en-US" altLang="zh-CN" sz="2800" b="1" dirty="0">
              <a:solidFill>
                <a:schemeClr val="tx2"/>
              </a:solidFill>
            </a:endParaRPr>
          </a:p>
          <a:p>
            <a:pPr>
              <a:buSzPct val="120000"/>
              <a:buFont typeface="Wingdings" panose="05000000000000000000" pitchFamily="2" charset="2"/>
              <a:buChar char="u"/>
            </a:pPr>
            <a:r>
              <a:rPr lang="zh-CN" altLang="en-US" sz="2400" dirty="0">
                <a:latin typeface="+mn-ea"/>
                <a:ea typeface="+mn-ea"/>
              </a:rPr>
              <a:t>预训练</a:t>
            </a:r>
            <a:r>
              <a:rPr lang="en-US" altLang="zh-CN" sz="2400" dirty="0">
                <a:latin typeface="+mn-ea"/>
                <a:ea typeface="+mn-ea"/>
              </a:rPr>
              <a:t>+</a:t>
            </a:r>
            <a:r>
              <a:rPr lang="zh-CN" altLang="en-US" sz="2400" dirty="0">
                <a:latin typeface="+mn-ea"/>
                <a:ea typeface="+mn-ea"/>
              </a:rPr>
              <a:t>微调</a:t>
            </a:r>
            <a:endParaRPr lang="en-US" altLang="zh-CN" sz="2400" dirty="0">
              <a:latin typeface="+mn-ea"/>
              <a:ea typeface="+mn-ea"/>
            </a:endParaRPr>
          </a:p>
          <a:p>
            <a:r>
              <a:rPr lang="zh-CN" altLang="en-US" sz="2400" dirty="0">
                <a:latin typeface="+mn-ea"/>
                <a:ea typeface="+mn-ea"/>
              </a:rPr>
              <a:t>预训练：监督逐层训练是多隐层网络训练的有效手段</a:t>
            </a:r>
            <a:r>
              <a:rPr lang="en-US" altLang="zh-CN" sz="2400" dirty="0">
                <a:latin typeface="+mn-ea"/>
                <a:ea typeface="+mn-ea"/>
              </a:rPr>
              <a:t>,</a:t>
            </a:r>
            <a:r>
              <a:rPr lang="zh-CN" altLang="en-US" sz="2400" dirty="0">
                <a:latin typeface="+mn-ea"/>
                <a:ea typeface="+mn-ea"/>
              </a:rPr>
              <a:t>每次训练一层隐层结点</a:t>
            </a:r>
            <a:r>
              <a:rPr lang="en-US" altLang="zh-CN" sz="2400" dirty="0">
                <a:latin typeface="+mn-ea"/>
                <a:ea typeface="+mn-ea"/>
              </a:rPr>
              <a:t>,</a:t>
            </a:r>
            <a:r>
              <a:rPr lang="zh-CN" altLang="en-US" sz="2400" dirty="0">
                <a:latin typeface="+mn-ea"/>
                <a:ea typeface="+mn-ea"/>
              </a:rPr>
              <a:t>训练时将上一层隐层结点的输出作为输入</a:t>
            </a:r>
            <a:r>
              <a:rPr lang="en-US" altLang="zh-CN" sz="2400" dirty="0">
                <a:latin typeface="+mn-ea"/>
                <a:ea typeface="+mn-ea"/>
              </a:rPr>
              <a:t>,</a:t>
            </a:r>
            <a:r>
              <a:rPr lang="zh-CN" altLang="en-US" sz="2400" dirty="0">
                <a:latin typeface="+mn-ea"/>
                <a:ea typeface="+mn-ea"/>
              </a:rPr>
              <a:t>而本层隐结点的输出作为下一层隐结点的输入</a:t>
            </a:r>
            <a:r>
              <a:rPr lang="en-US" altLang="zh-CN" sz="2400" dirty="0">
                <a:latin typeface="+mn-ea"/>
                <a:ea typeface="+mn-ea"/>
              </a:rPr>
              <a:t>,</a:t>
            </a:r>
            <a:r>
              <a:rPr lang="zh-CN" altLang="en-US" sz="2400" dirty="0">
                <a:latin typeface="+mn-ea"/>
                <a:ea typeface="+mn-ea"/>
              </a:rPr>
              <a:t>这称为“预训练”。</a:t>
            </a:r>
            <a:r>
              <a:rPr lang="en-US" altLang="zh-CN" sz="2400" dirty="0">
                <a:latin typeface="+mn-ea"/>
                <a:ea typeface="+mn-ea"/>
              </a:rPr>
              <a:t> </a:t>
            </a:r>
          </a:p>
          <a:p>
            <a:r>
              <a:rPr lang="zh-CN" altLang="en-US" sz="2400" dirty="0">
                <a:latin typeface="+mn-ea"/>
                <a:ea typeface="+mn-ea"/>
              </a:rPr>
              <a:t>微调：在预训练全部完成后</a:t>
            </a:r>
            <a:r>
              <a:rPr lang="en-US" altLang="zh-CN" sz="2400" dirty="0">
                <a:latin typeface="+mn-ea"/>
                <a:ea typeface="+mn-ea"/>
              </a:rPr>
              <a:t>,</a:t>
            </a:r>
            <a:r>
              <a:rPr lang="zh-CN" altLang="en-US" sz="2400" dirty="0">
                <a:latin typeface="+mn-ea"/>
                <a:ea typeface="+mn-ea"/>
              </a:rPr>
              <a:t>再对整个网络进行微调训练。微调一般使用</a:t>
            </a:r>
            <a:r>
              <a:rPr lang="en-US" altLang="zh-CN" sz="2400" dirty="0">
                <a:latin typeface="+mn-ea"/>
                <a:ea typeface="+mn-ea"/>
              </a:rPr>
              <a:t>BP</a:t>
            </a:r>
            <a:r>
              <a:rPr lang="zh-CN" altLang="en-US" sz="2400" dirty="0">
                <a:latin typeface="+mn-ea"/>
                <a:ea typeface="+mn-ea"/>
              </a:rPr>
              <a:t>算法。</a:t>
            </a:r>
            <a:r>
              <a:rPr lang="en-US" altLang="zh-CN" sz="2400" dirty="0">
                <a:latin typeface="+mn-ea"/>
                <a:ea typeface="+mn-ea"/>
              </a:rPr>
              <a:t> </a:t>
            </a:r>
          </a:p>
          <a:p>
            <a:pPr>
              <a:buFont typeface="Wingdings" panose="05000000000000000000" pitchFamily="2" charset="2"/>
              <a:buChar char="u"/>
            </a:pPr>
            <a:r>
              <a:rPr lang="zh-CN" altLang="en-US" sz="2400" dirty="0">
                <a:latin typeface="+mn-ea"/>
                <a:ea typeface="+mn-ea"/>
              </a:rPr>
              <a:t>例子：深度信念网络 </a:t>
            </a:r>
            <a:r>
              <a:rPr lang="en-US" altLang="zh-CN" sz="1400" b="1" dirty="0">
                <a:solidFill>
                  <a:srgbClr val="C30D23"/>
                </a:solidFill>
                <a:latin typeface="宋体"/>
                <a:ea typeface="宋体"/>
              </a:rPr>
              <a:t>[</a:t>
            </a:r>
            <a:r>
              <a:rPr lang="en-US" altLang="zh-CN" sz="1400" b="1" dirty="0" err="1">
                <a:solidFill>
                  <a:srgbClr val="C30D23"/>
                </a:solidFill>
                <a:latin typeface="宋体"/>
                <a:ea typeface="宋体"/>
              </a:rPr>
              <a:t>Hintonet</a:t>
            </a:r>
            <a:r>
              <a:rPr lang="en-US" altLang="zh-CN" sz="1400" b="1" dirty="0">
                <a:solidFill>
                  <a:srgbClr val="C30D23"/>
                </a:solidFill>
                <a:latin typeface="宋体"/>
                <a:ea typeface="宋体"/>
              </a:rPr>
              <a:t> al. , 2006] </a:t>
            </a:r>
          </a:p>
          <a:p>
            <a:r>
              <a:rPr lang="zh-CN" altLang="en-US" sz="2400" dirty="0">
                <a:latin typeface="+mn-ea"/>
                <a:ea typeface="+mn-ea"/>
              </a:rPr>
              <a:t>结构：每一层都是一个受限</a:t>
            </a:r>
            <a:r>
              <a:rPr lang="en-US" altLang="zh-CN" sz="2400" dirty="0">
                <a:latin typeface="+mn-ea"/>
                <a:ea typeface="+mn-ea"/>
              </a:rPr>
              <a:t>Boltzmann</a:t>
            </a:r>
            <a:r>
              <a:rPr lang="zh-CN" altLang="en-US" sz="2400" dirty="0">
                <a:latin typeface="+mn-ea"/>
                <a:ea typeface="+mn-ea"/>
              </a:rPr>
              <a:t>机</a:t>
            </a:r>
            <a:endParaRPr lang="en-US" altLang="zh-CN" sz="2400" dirty="0">
              <a:latin typeface="+mn-ea"/>
              <a:ea typeface="+mn-ea"/>
            </a:endParaRPr>
          </a:p>
          <a:p>
            <a:r>
              <a:rPr lang="zh-CN" altLang="en-US" sz="2400" dirty="0">
                <a:latin typeface="+mn-ea"/>
                <a:ea typeface="+mn-ea"/>
              </a:rPr>
              <a:t>训练方法：无监督预训练</a:t>
            </a:r>
            <a:r>
              <a:rPr lang="en-US" altLang="zh-CN" sz="2400" dirty="0">
                <a:latin typeface="+mn-ea"/>
                <a:ea typeface="+mn-ea"/>
              </a:rPr>
              <a:t>+BP</a:t>
            </a:r>
            <a:r>
              <a:rPr lang="zh-CN" altLang="en-US" sz="2400" dirty="0">
                <a:latin typeface="+mn-ea"/>
                <a:ea typeface="+mn-ea"/>
              </a:rPr>
              <a:t>微调</a:t>
            </a:r>
            <a:endParaRPr lang="en-US" altLang="zh-CN" sz="2400" dirty="0">
              <a:latin typeface="+mn-ea"/>
              <a:ea typeface="+mn-ea"/>
            </a:endParaRPr>
          </a:p>
          <a:p>
            <a:pPr>
              <a:buFont typeface="Wingdings" panose="05000000000000000000" pitchFamily="2" charset="2"/>
              <a:buChar char="u"/>
            </a:pPr>
            <a:r>
              <a:rPr lang="zh-CN" altLang="en-US" sz="2400" dirty="0">
                <a:latin typeface="+mn-ea"/>
                <a:ea typeface="+mn-ea"/>
              </a:rPr>
              <a:t>分析</a:t>
            </a:r>
            <a:endParaRPr lang="en-US" altLang="zh-CN" sz="2400" dirty="0">
              <a:latin typeface="+mn-ea"/>
              <a:ea typeface="+mn-ea"/>
            </a:endParaRPr>
          </a:p>
          <a:p>
            <a:r>
              <a:rPr lang="zh-CN" altLang="en-US" sz="2400" dirty="0">
                <a:latin typeface="+mn-ea"/>
                <a:ea typeface="+mn-ea"/>
              </a:rPr>
              <a:t>预训练</a:t>
            </a:r>
            <a:r>
              <a:rPr lang="en-US" altLang="zh-CN" sz="2400" dirty="0">
                <a:latin typeface="+mn-ea"/>
                <a:ea typeface="+mn-ea"/>
              </a:rPr>
              <a:t>+</a:t>
            </a:r>
            <a:r>
              <a:rPr lang="zh-CN" altLang="en-US" sz="2400" dirty="0">
                <a:latin typeface="+mn-ea"/>
                <a:ea typeface="+mn-ea"/>
              </a:rPr>
              <a:t>微调的做法可以视为将大量参数分组</a:t>
            </a:r>
            <a:r>
              <a:rPr lang="en-US" altLang="zh-CN" sz="2400" dirty="0">
                <a:latin typeface="+mn-ea"/>
                <a:ea typeface="+mn-ea"/>
              </a:rPr>
              <a:t>,</a:t>
            </a:r>
            <a:r>
              <a:rPr lang="zh-CN" altLang="en-US" sz="2400" dirty="0">
                <a:latin typeface="+mn-ea"/>
                <a:ea typeface="+mn-ea"/>
              </a:rPr>
              <a:t>对每组先找到局部看起来比较好的设置</a:t>
            </a:r>
            <a:r>
              <a:rPr lang="en-US" altLang="zh-CN" sz="2400" dirty="0">
                <a:latin typeface="+mn-ea"/>
                <a:ea typeface="+mn-ea"/>
              </a:rPr>
              <a:t>,</a:t>
            </a:r>
            <a:r>
              <a:rPr lang="zh-CN" altLang="en-US" sz="2400" dirty="0">
                <a:latin typeface="+mn-ea"/>
                <a:ea typeface="+mn-ea"/>
              </a:rPr>
              <a:t>然后再基于这些局部较优的结果联合起来进行全局寻优。</a:t>
            </a:r>
            <a:r>
              <a:rPr lang="en-US" altLang="zh-CN" sz="2400" dirty="0">
                <a:latin typeface="+mn-ea"/>
                <a:ea typeface="+mn-ea"/>
              </a:rPr>
              <a:t> </a:t>
            </a:r>
          </a:p>
        </p:txBody>
      </p:sp>
    </p:spTree>
    <p:extLst>
      <p:ext uri="{BB962C8B-B14F-4D97-AF65-F5344CB8AC3E}">
        <p14:creationId xmlns:p14="http://schemas.microsoft.com/office/powerpoint/2010/main" val="3863151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r="282" b="19280"/>
          <a:stretch/>
        </p:blipFill>
        <p:spPr>
          <a:xfrm>
            <a:off x="5478240" y="4308471"/>
            <a:ext cx="5568253" cy="1876467"/>
          </a:xfrm>
          <a:prstGeom prst="rect">
            <a:avLst/>
          </a:prstGeom>
        </p:spPr>
      </p:pic>
      <p:sp>
        <p:nvSpPr>
          <p:cNvPr id="2" name="标题 1"/>
          <p:cNvSpPr>
            <a:spLocks noGrp="1"/>
          </p:cNvSpPr>
          <p:nvPr>
            <p:ph type="title"/>
          </p:nvPr>
        </p:nvSpPr>
        <p:spPr>
          <a:xfrm>
            <a:off x="660400" y="222250"/>
            <a:ext cx="10863262" cy="677863"/>
          </a:xfrm>
        </p:spPr>
        <p:txBody>
          <a:bodyPr/>
          <a:lstStyle/>
          <a:p>
            <a:pPr algn="l"/>
            <a:r>
              <a:rPr lang="zh-CN" altLang="en-US" dirty="0">
                <a:solidFill>
                  <a:schemeClr val="tx1"/>
                </a:solidFill>
              </a:rPr>
              <a:t>深度学习</a:t>
            </a:r>
          </a:p>
        </p:txBody>
      </p:sp>
      <p:sp>
        <p:nvSpPr>
          <p:cNvPr id="3" name="内容占位符 2"/>
          <p:cNvSpPr>
            <a:spLocks noGrp="1"/>
          </p:cNvSpPr>
          <p:nvPr>
            <p:ph idx="1"/>
          </p:nvPr>
        </p:nvSpPr>
        <p:spPr>
          <a:xfrm>
            <a:off x="816684" y="1397001"/>
            <a:ext cx="10573366" cy="4972604"/>
          </a:xfrm>
        </p:spPr>
        <p:txBody>
          <a:bodyPr>
            <a:normAutofit/>
          </a:bodyPr>
          <a:lstStyle/>
          <a:p>
            <a:pPr>
              <a:buSzPct val="120000"/>
              <a:buFont typeface="Wingdings" panose="05000000000000000000" pitchFamily="2" charset="2"/>
              <a:buChar char="p"/>
            </a:pPr>
            <a:r>
              <a:rPr lang="zh-CN" altLang="en-US" sz="2400" b="1" dirty="0">
                <a:solidFill>
                  <a:schemeClr val="tx2"/>
                </a:solidFill>
              </a:rPr>
              <a:t>复杂模型训练方法</a:t>
            </a:r>
            <a:endParaRPr lang="en-US" altLang="zh-CN" sz="2400" b="1" dirty="0">
              <a:solidFill>
                <a:schemeClr val="tx2"/>
              </a:solidFill>
            </a:endParaRPr>
          </a:p>
          <a:p>
            <a:pPr>
              <a:buSzPct val="120000"/>
              <a:buFont typeface="Wingdings" panose="05000000000000000000" pitchFamily="2" charset="2"/>
              <a:buChar char="u"/>
            </a:pPr>
            <a:r>
              <a:rPr lang="zh-CN" altLang="en-US" sz="2400" b="1" dirty="0">
                <a:latin typeface="+mn-ea"/>
                <a:ea typeface="+mn-ea"/>
              </a:rPr>
              <a:t>权共享</a:t>
            </a:r>
            <a:endParaRPr lang="en-US" altLang="zh-CN" sz="2400" b="1" dirty="0">
              <a:latin typeface="+mn-ea"/>
              <a:ea typeface="+mn-ea"/>
            </a:endParaRPr>
          </a:p>
          <a:p>
            <a:r>
              <a:rPr lang="zh-CN" altLang="en-US" sz="2400" dirty="0">
                <a:latin typeface="+mn-ea"/>
                <a:ea typeface="+mn-ea"/>
              </a:rPr>
              <a:t>一组神经元使用相同的连接权值。</a:t>
            </a:r>
            <a:endParaRPr lang="en-US" altLang="zh-CN" sz="2400" dirty="0">
              <a:latin typeface="+mn-ea"/>
              <a:ea typeface="+mn-ea"/>
            </a:endParaRPr>
          </a:p>
          <a:p>
            <a:r>
              <a:rPr lang="zh-CN" altLang="en-US" sz="2400" dirty="0">
                <a:latin typeface="+mn-ea"/>
                <a:ea typeface="+mn-ea"/>
              </a:rPr>
              <a:t>权共享策略在卷积神经网络</a:t>
            </a:r>
            <a:r>
              <a:rPr lang="en-US" altLang="zh-CN" sz="2400" dirty="0">
                <a:latin typeface="+mn-ea"/>
                <a:ea typeface="+mn-ea"/>
              </a:rPr>
              <a:t>(CNN)</a:t>
            </a:r>
            <a:r>
              <a:rPr lang="fr-FR" altLang="zh-CN" sz="1400" b="1" dirty="0">
                <a:solidFill>
                  <a:srgbClr val="C30D23"/>
                </a:solidFill>
                <a:latin typeface="宋体"/>
                <a:ea typeface="宋体"/>
              </a:rPr>
              <a:t>[LeCun and Bengio, 1995; LeCun et al. , 1998]</a:t>
            </a:r>
            <a:r>
              <a:rPr lang="zh-CN" altLang="en-US" sz="2400" dirty="0">
                <a:latin typeface="+mn-ea"/>
                <a:ea typeface="+mn-ea"/>
              </a:rPr>
              <a:t>中发挥了重要作用。</a:t>
            </a:r>
            <a:endParaRPr lang="en-US" altLang="zh-CN" sz="2400" dirty="0">
              <a:latin typeface="+mn-ea"/>
              <a:ea typeface="+mn-ea"/>
            </a:endParaRPr>
          </a:p>
          <a:p>
            <a:pPr>
              <a:buSzPct val="120000"/>
              <a:buFont typeface="Wingdings" panose="05000000000000000000" pitchFamily="2" charset="2"/>
              <a:buChar char="u"/>
            </a:pPr>
            <a:r>
              <a:rPr lang="zh-CN" altLang="en-US" sz="2400" b="1" dirty="0">
                <a:latin typeface="+mn-ea"/>
                <a:ea typeface="+mn-ea"/>
              </a:rPr>
              <a:t>卷积神经网络</a:t>
            </a:r>
            <a:endParaRPr lang="en-US" altLang="zh-CN" sz="2400" b="1" dirty="0">
              <a:latin typeface="+mn-ea"/>
              <a:ea typeface="+mn-ea"/>
            </a:endParaRPr>
          </a:p>
          <a:p>
            <a:pPr>
              <a:buSzPct val="120000"/>
            </a:pPr>
            <a:r>
              <a:rPr lang="zh-CN" altLang="en-US" sz="2400" dirty="0">
                <a:latin typeface="+mn-ea"/>
                <a:ea typeface="+mn-ea"/>
              </a:rPr>
              <a:t>结构：</a:t>
            </a:r>
            <a:r>
              <a:rPr lang="en-US" altLang="zh-CN" sz="2400" dirty="0">
                <a:latin typeface="+mn-ea"/>
                <a:ea typeface="+mn-ea"/>
              </a:rPr>
              <a:t>CNN</a:t>
            </a:r>
            <a:r>
              <a:rPr lang="zh-CN" altLang="en-US" sz="2400" dirty="0">
                <a:latin typeface="+mn-ea"/>
                <a:ea typeface="+mn-ea"/>
              </a:rPr>
              <a:t>复合多个卷积层和采样层对输入信号进行加工</a:t>
            </a:r>
            <a:r>
              <a:rPr lang="en-US" altLang="zh-CN" sz="2400" dirty="0">
                <a:latin typeface="+mn-ea"/>
                <a:ea typeface="+mn-ea"/>
              </a:rPr>
              <a:t>,</a:t>
            </a:r>
            <a:r>
              <a:rPr lang="zh-CN" altLang="en-US" sz="2400" dirty="0">
                <a:latin typeface="+mn-ea"/>
                <a:ea typeface="+mn-ea"/>
              </a:rPr>
              <a:t>然后在连接层实现与输出目标之间的映射。</a:t>
            </a:r>
            <a:r>
              <a:rPr lang="en-US" altLang="zh-CN" sz="2400" dirty="0">
                <a:latin typeface="+mn-ea"/>
                <a:ea typeface="+mn-ea"/>
              </a:rPr>
              <a:t> </a:t>
            </a:r>
          </a:p>
        </p:txBody>
      </p:sp>
      <p:sp>
        <p:nvSpPr>
          <p:cNvPr id="5" name="文本框 4">
            <a:extLst>
              <a:ext uri="{FF2B5EF4-FFF2-40B4-BE49-F238E27FC236}">
                <a16:creationId xmlns:a16="http://schemas.microsoft.com/office/drawing/2014/main" id="{9D59970F-DFF4-27EA-FAD5-4EBB9585483B}"/>
              </a:ext>
            </a:extLst>
          </p:cNvPr>
          <p:cNvSpPr txBox="1"/>
          <p:nvPr/>
        </p:nvSpPr>
        <p:spPr>
          <a:xfrm>
            <a:off x="6450737" y="6191842"/>
            <a:ext cx="4224233" cy="369332"/>
          </a:xfrm>
          <a:prstGeom prst="rect">
            <a:avLst/>
          </a:prstGeom>
          <a:noFill/>
        </p:spPr>
        <p:txBody>
          <a:bodyPr wrap="none" rtlCol="0">
            <a:spAutoFit/>
          </a:bodyPr>
          <a:lstStyle/>
          <a:p>
            <a:r>
              <a:rPr lang="zh-CN" altLang="en-US" dirty="0">
                <a:latin typeface="+mn-ea"/>
              </a:rPr>
              <a:t>图</a:t>
            </a:r>
            <a:r>
              <a:rPr lang="en-US" altLang="zh-CN" dirty="0">
                <a:latin typeface="+mn-ea"/>
              </a:rPr>
              <a:t>3.19 </a:t>
            </a:r>
            <a:r>
              <a:rPr lang="zh-CN" altLang="en-US" dirty="0">
                <a:latin typeface="+mn-ea"/>
              </a:rPr>
              <a:t>卷积神经网络用于手写数字识别</a:t>
            </a:r>
          </a:p>
        </p:txBody>
      </p:sp>
    </p:spTree>
    <p:extLst>
      <p:ext uri="{BB962C8B-B14F-4D97-AF65-F5344CB8AC3E}">
        <p14:creationId xmlns:p14="http://schemas.microsoft.com/office/powerpoint/2010/main" val="114493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115981"/>
            <a:ext cx="8919633" cy="787400"/>
          </a:xfrm>
        </p:spPr>
        <p:txBody>
          <a:bodyPr/>
          <a:lstStyle/>
          <a:p>
            <a:pPr algn="l"/>
            <a:r>
              <a:rPr lang="zh-CN" altLang="en-US" dirty="0"/>
              <a:t>神经网络发展史</a:t>
            </a:r>
          </a:p>
        </p:txBody>
      </p:sp>
      <p:pic>
        <p:nvPicPr>
          <p:cNvPr id="5" name="内容占位符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623181" y="1417084"/>
            <a:ext cx="6725005" cy="4672965"/>
          </a:xfrm>
          <a:prstGeom prst="rect">
            <a:avLst/>
          </a:prstGeom>
        </p:spPr>
      </p:pic>
      <p:sp>
        <p:nvSpPr>
          <p:cNvPr id="3" name="文本框 2">
            <a:extLst>
              <a:ext uri="{FF2B5EF4-FFF2-40B4-BE49-F238E27FC236}">
                <a16:creationId xmlns:a16="http://schemas.microsoft.com/office/drawing/2014/main" id="{CF3A6E2B-C9D5-8A88-FA12-B9709AC9EAD4}"/>
              </a:ext>
            </a:extLst>
          </p:cNvPr>
          <p:cNvSpPr txBox="1"/>
          <p:nvPr/>
        </p:nvSpPr>
        <p:spPr>
          <a:xfrm>
            <a:off x="4970020" y="6237457"/>
            <a:ext cx="2744662" cy="369332"/>
          </a:xfrm>
          <a:prstGeom prst="rect">
            <a:avLst/>
          </a:prstGeom>
          <a:noFill/>
        </p:spPr>
        <p:txBody>
          <a:bodyPr wrap="none" rtlCol="0">
            <a:spAutoFit/>
          </a:bodyPr>
          <a:lstStyle/>
          <a:p>
            <a:r>
              <a:rPr lang="zh-CN" altLang="en-US" dirty="0">
                <a:latin typeface="+mn-ea"/>
              </a:rPr>
              <a:t>图</a:t>
            </a:r>
            <a:r>
              <a:rPr lang="en-US" altLang="zh-CN" dirty="0">
                <a:latin typeface="+mn-ea"/>
              </a:rPr>
              <a:t>3.5 </a:t>
            </a:r>
            <a:r>
              <a:rPr lang="zh-CN" altLang="en-US" dirty="0">
                <a:latin typeface="+mn-ea"/>
              </a:rPr>
              <a:t>神经网络发展历史</a:t>
            </a:r>
          </a:p>
        </p:txBody>
      </p:sp>
    </p:spTree>
    <p:extLst>
      <p:ext uri="{BB962C8B-B14F-4D97-AF65-F5344CB8AC3E}">
        <p14:creationId xmlns:p14="http://schemas.microsoft.com/office/powerpoint/2010/main" val="2959350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3346" y="163256"/>
            <a:ext cx="10860316" cy="677863"/>
          </a:xfrm>
        </p:spPr>
        <p:txBody>
          <a:bodyPr/>
          <a:lstStyle/>
          <a:p>
            <a:pPr algn="l"/>
            <a:r>
              <a:rPr lang="zh-CN" altLang="en-US" dirty="0">
                <a:solidFill>
                  <a:schemeClr val="tx1"/>
                </a:solidFill>
              </a:rPr>
              <a:t>深度学习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3346" y="1314898"/>
                <a:ext cx="10860316" cy="5070072"/>
              </a:xfrm>
            </p:spPr>
            <p:txBody>
              <a:bodyPr>
                <a:normAutofit lnSpcReduction="10000"/>
              </a:bodyPr>
              <a:lstStyle/>
              <a:p>
                <a:pPr>
                  <a:lnSpc>
                    <a:spcPct val="110000"/>
                  </a:lnSpc>
                  <a:buSzPct val="120000"/>
                  <a:buFont typeface="Wingdings" panose="05000000000000000000" pitchFamily="2" charset="2"/>
                  <a:buChar char="p"/>
                </a:pPr>
                <a:r>
                  <a:rPr lang="zh-CN" altLang="en-US" sz="2400" b="1" dirty="0">
                    <a:solidFill>
                      <a:schemeClr val="tx2"/>
                    </a:solidFill>
                  </a:rPr>
                  <a:t>卷积神经网络</a:t>
                </a:r>
                <a:endParaRPr lang="en-US" altLang="zh-CN" sz="2400" b="1" dirty="0">
                  <a:solidFill>
                    <a:schemeClr val="tx2"/>
                  </a:solidFill>
                </a:endParaRPr>
              </a:p>
              <a:p>
                <a:r>
                  <a:rPr lang="zh-CN" altLang="en-US" sz="2400" b="1" dirty="0">
                    <a:solidFill>
                      <a:schemeClr val="tx2"/>
                    </a:solidFill>
                    <a:latin typeface="+mn-ea"/>
                    <a:ea typeface="+mn-ea"/>
                  </a:rPr>
                  <a:t>卷积层</a:t>
                </a:r>
                <a:r>
                  <a:rPr lang="zh-CN" altLang="en-US" sz="2400" dirty="0">
                    <a:solidFill>
                      <a:schemeClr val="tx2"/>
                    </a:solidFill>
                    <a:latin typeface="+mn-ea"/>
                    <a:ea typeface="+mn-ea"/>
                  </a:rPr>
                  <a:t>：每个卷基层包含多个特征映射</a:t>
                </a:r>
                <a:r>
                  <a:rPr lang="en-US" altLang="zh-CN" sz="2400" dirty="0">
                    <a:solidFill>
                      <a:schemeClr val="tx2"/>
                    </a:solidFill>
                    <a:latin typeface="+mn-ea"/>
                    <a:ea typeface="+mn-ea"/>
                  </a:rPr>
                  <a:t>,</a:t>
                </a:r>
                <a:r>
                  <a:rPr lang="zh-CN" altLang="en-US" sz="2400" dirty="0">
                    <a:solidFill>
                      <a:schemeClr val="tx2"/>
                    </a:solidFill>
                    <a:latin typeface="+mn-ea"/>
                    <a:ea typeface="+mn-ea"/>
                  </a:rPr>
                  <a:t>每个特征映射是一个由多个神经元构成的“平面”</a:t>
                </a:r>
                <a:r>
                  <a:rPr lang="en-US" altLang="zh-CN" sz="2400" dirty="0">
                    <a:solidFill>
                      <a:schemeClr val="tx2"/>
                    </a:solidFill>
                    <a:latin typeface="+mn-ea"/>
                    <a:ea typeface="+mn-ea"/>
                  </a:rPr>
                  <a:t>, </a:t>
                </a:r>
                <a:r>
                  <a:rPr lang="zh-CN" altLang="en-US" sz="2400" dirty="0">
                    <a:solidFill>
                      <a:schemeClr val="tx2"/>
                    </a:solidFill>
                    <a:latin typeface="+mn-ea"/>
                    <a:ea typeface="+mn-ea"/>
                  </a:rPr>
                  <a:t>通过一种卷积滤波器提取的一种特征。</a:t>
                </a:r>
                <a:endParaRPr lang="en-US" altLang="zh-CN" sz="2400" dirty="0">
                  <a:solidFill>
                    <a:schemeClr val="tx2"/>
                  </a:solidFill>
                  <a:latin typeface="+mn-ea"/>
                  <a:ea typeface="+mn-ea"/>
                </a:endParaRPr>
              </a:p>
              <a:p>
                <a:r>
                  <a:rPr lang="zh-CN" altLang="en-US" sz="2400" b="1" dirty="0">
                    <a:solidFill>
                      <a:schemeClr val="tx2"/>
                    </a:solidFill>
                    <a:latin typeface="+mn-ea"/>
                    <a:ea typeface="+mn-ea"/>
                  </a:rPr>
                  <a:t>采样层</a:t>
                </a:r>
                <a:r>
                  <a:rPr lang="zh-CN" altLang="en-US" sz="2400" dirty="0">
                    <a:solidFill>
                      <a:schemeClr val="tx2"/>
                    </a:solidFill>
                    <a:latin typeface="+mn-ea"/>
                    <a:ea typeface="+mn-ea"/>
                  </a:rPr>
                  <a:t>：亦称“汇合层”</a:t>
                </a:r>
                <a:r>
                  <a:rPr lang="en-US" altLang="zh-CN" sz="2400" dirty="0">
                    <a:solidFill>
                      <a:schemeClr val="tx2"/>
                    </a:solidFill>
                    <a:latin typeface="+mn-ea"/>
                    <a:ea typeface="+mn-ea"/>
                  </a:rPr>
                  <a:t>,</a:t>
                </a:r>
                <a:r>
                  <a:rPr lang="zh-CN" altLang="en-US" sz="2400" dirty="0">
                    <a:solidFill>
                      <a:schemeClr val="tx2"/>
                    </a:solidFill>
                    <a:latin typeface="+mn-ea"/>
                    <a:ea typeface="+mn-ea"/>
                  </a:rPr>
                  <a:t>其作用是基于局部相关性原理进行亚采样</a:t>
                </a:r>
                <a:r>
                  <a:rPr lang="en-US" altLang="zh-CN" sz="2400" dirty="0">
                    <a:solidFill>
                      <a:schemeClr val="tx2"/>
                    </a:solidFill>
                    <a:latin typeface="+mn-ea"/>
                    <a:ea typeface="+mn-ea"/>
                  </a:rPr>
                  <a:t>,</a:t>
                </a:r>
                <a:r>
                  <a:rPr lang="zh-CN" altLang="en-US" sz="2400" dirty="0">
                    <a:solidFill>
                      <a:schemeClr val="tx2"/>
                    </a:solidFill>
                    <a:latin typeface="+mn-ea"/>
                    <a:ea typeface="+mn-ea"/>
                  </a:rPr>
                  <a:t>从而在减少数据量的同时保留有用信息。</a:t>
                </a:r>
                <a:r>
                  <a:rPr lang="en-US" altLang="zh-CN" sz="2400" dirty="0">
                    <a:solidFill>
                      <a:schemeClr val="tx2"/>
                    </a:solidFill>
                    <a:latin typeface="+mn-ea"/>
                    <a:ea typeface="+mn-ea"/>
                  </a:rPr>
                  <a:t> </a:t>
                </a:r>
              </a:p>
              <a:p>
                <a:r>
                  <a:rPr lang="zh-CN" altLang="en-US" sz="2400" b="1" dirty="0">
                    <a:solidFill>
                      <a:schemeClr val="tx2"/>
                    </a:solidFill>
                    <a:latin typeface="+mn-ea"/>
                    <a:ea typeface="+mn-ea"/>
                  </a:rPr>
                  <a:t>连接层</a:t>
                </a:r>
                <a:r>
                  <a:rPr lang="zh-CN" altLang="en-US" sz="2400" dirty="0">
                    <a:solidFill>
                      <a:schemeClr val="tx2"/>
                    </a:solidFill>
                    <a:latin typeface="+mn-ea"/>
                    <a:ea typeface="+mn-ea"/>
                  </a:rPr>
                  <a:t>：每个神经元被全连接到上一层每个神经元</a:t>
                </a:r>
                <a:r>
                  <a:rPr lang="en-US" altLang="zh-CN" sz="2400" dirty="0">
                    <a:solidFill>
                      <a:schemeClr val="tx2"/>
                    </a:solidFill>
                    <a:latin typeface="+mn-ea"/>
                    <a:ea typeface="+mn-ea"/>
                  </a:rPr>
                  <a:t>,</a:t>
                </a:r>
                <a:r>
                  <a:rPr lang="zh-CN" altLang="en-US" sz="2400" dirty="0">
                    <a:solidFill>
                      <a:schemeClr val="tx2"/>
                    </a:solidFill>
                    <a:latin typeface="+mn-ea"/>
                    <a:ea typeface="+mn-ea"/>
                  </a:rPr>
                  <a:t>本质就是传统的神经网络</a:t>
                </a:r>
                <a:r>
                  <a:rPr lang="en-US" altLang="zh-CN" sz="2400" dirty="0">
                    <a:solidFill>
                      <a:schemeClr val="tx2"/>
                    </a:solidFill>
                    <a:latin typeface="+mn-ea"/>
                    <a:ea typeface="+mn-ea"/>
                  </a:rPr>
                  <a:t>,</a:t>
                </a:r>
                <a:r>
                  <a:rPr lang="zh-CN" altLang="en-US" sz="2400" dirty="0">
                    <a:solidFill>
                      <a:schemeClr val="tx2"/>
                    </a:solidFill>
                    <a:latin typeface="+mn-ea"/>
                    <a:ea typeface="+mn-ea"/>
                  </a:rPr>
                  <a:t>其目的是通过连接层和输出层的连接完成识别任务。</a:t>
                </a:r>
                <a:r>
                  <a:rPr lang="en-US" altLang="zh-CN" sz="2400" dirty="0">
                    <a:solidFill>
                      <a:schemeClr val="tx2"/>
                    </a:solidFill>
                    <a:latin typeface="+mn-ea"/>
                    <a:ea typeface="+mn-ea"/>
                  </a:rPr>
                  <a:t> </a:t>
                </a:r>
              </a:p>
              <a:p>
                <a:pPr>
                  <a:lnSpc>
                    <a:spcPct val="120000"/>
                  </a:lnSpc>
                  <a:buSzPct val="120000"/>
                  <a:buFont typeface="Wingdings" panose="05000000000000000000" pitchFamily="2" charset="2"/>
                  <a:buChar char="p"/>
                </a:pPr>
                <a:r>
                  <a:rPr lang="zh-CN" altLang="en-US" sz="2400" b="1" dirty="0">
                    <a:solidFill>
                      <a:schemeClr val="tx2"/>
                    </a:solidFill>
                  </a:rPr>
                  <a:t>卷积神经网络激活函数</a:t>
                </a:r>
                <a:endParaRPr lang="en-US" altLang="zh-CN" sz="2400" b="1" dirty="0">
                  <a:solidFill>
                    <a:schemeClr val="tx2"/>
                  </a:solidFill>
                </a:endParaRPr>
              </a:p>
              <a:p>
                <a:r>
                  <a:rPr lang="zh-CN" altLang="en-US" sz="2400" dirty="0">
                    <a:solidFill>
                      <a:schemeClr val="tx2"/>
                    </a:solidFill>
                    <a:latin typeface="+mn-ea"/>
                    <a:ea typeface="+mn-ea"/>
                  </a:rPr>
                  <a:t>在</a:t>
                </a:r>
                <a:r>
                  <a:rPr lang="en-US" altLang="zh-CN" sz="2400" dirty="0">
                    <a:solidFill>
                      <a:schemeClr val="tx2"/>
                    </a:solidFill>
                    <a:latin typeface="+mn-ea"/>
                    <a:ea typeface="+mn-ea"/>
                  </a:rPr>
                  <a:t>CNN</a:t>
                </a:r>
                <a:r>
                  <a:rPr lang="zh-CN" altLang="en-US" sz="2400" dirty="0">
                    <a:solidFill>
                      <a:schemeClr val="tx2"/>
                    </a:solidFill>
                    <a:latin typeface="+mn-ea"/>
                    <a:ea typeface="+mn-ea"/>
                  </a:rPr>
                  <a:t>中通常将 </a:t>
                </a:r>
                <a:r>
                  <a:rPr lang="en-US" altLang="zh-CN" sz="2400" dirty="0">
                    <a:solidFill>
                      <a:schemeClr val="tx2"/>
                    </a:solidFill>
                    <a:latin typeface="+mn-ea"/>
                    <a:ea typeface="+mn-ea"/>
                  </a:rPr>
                  <a:t>sigmoid </a:t>
                </a:r>
                <a:r>
                  <a:rPr lang="zh-CN" altLang="en-US" sz="2400" dirty="0">
                    <a:solidFill>
                      <a:schemeClr val="tx2"/>
                    </a:solidFill>
                    <a:latin typeface="+mn-ea"/>
                    <a:ea typeface="+mn-ea"/>
                  </a:rPr>
                  <a:t>激活函数替换为修正的线性函数  </a:t>
                </a:r>
                <a14:m>
                  <m:oMath xmlns:m="http://schemas.openxmlformats.org/officeDocument/2006/math">
                    <m:r>
                      <a:rPr lang="en-US" altLang="zh-CN" sz="2400" b="0" i="1" smtClean="0">
                        <a:solidFill>
                          <a:schemeClr val="tx2"/>
                        </a:solidFill>
                        <a:latin typeface="Cambria Math" panose="02040503050406030204" pitchFamily="18" charset="0"/>
                        <a:ea typeface="+mn-ea"/>
                      </a:rPr>
                      <m:t>𝑓</m:t>
                    </m:r>
                    <m:d>
                      <m:dPr>
                        <m:ctrlPr>
                          <a:rPr lang="en-US" altLang="zh-CN" sz="2400" b="0" i="1" smtClean="0">
                            <a:solidFill>
                              <a:schemeClr val="tx2"/>
                            </a:solidFill>
                            <a:latin typeface="Cambria Math" panose="02040503050406030204" pitchFamily="18" charset="0"/>
                            <a:ea typeface="+mn-ea"/>
                          </a:rPr>
                        </m:ctrlPr>
                      </m:dPr>
                      <m:e>
                        <m:r>
                          <a:rPr lang="en-US" altLang="zh-CN" sz="2400" b="0" i="1" smtClean="0">
                            <a:solidFill>
                              <a:schemeClr val="tx2"/>
                            </a:solidFill>
                            <a:latin typeface="Cambria Math" panose="02040503050406030204" pitchFamily="18" charset="0"/>
                            <a:ea typeface="+mn-ea"/>
                          </a:rPr>
                          <m:t>𝑥</m:t>
                        </m:r>
                      </m:e>
                    </m:d>
                    <m:r>
                      <a:rPr lang="en-US" altLang="zh-CN" sz="2400" b="0" i="1" smtClean="0">
                        <a:solidFill>
                          <a:schemeClr val="tx2"/>
                        </a:solidFill>
                        <a:latin typeface="Cambria Math" panose="02040503050406030204" pitchFamily="18" charset="0"/>
                        <a:ea typeface="+mn-ea"/>
                      </a:rPr>
                      <m:t>=</m:t>
                    </m:r>
                    <m:r>
                      <m:rPr>
                        <m:sty m:val="p"/>
                      </m:rPr>
                      <a:rPr lang="en-US" altLang="zh-CN" sz="2400" b="0" i="0" smtClean="0">
                        <a:solidFill>
                          <a:schemeClr val="tx2"/>
                        </a:solidFill>
                        <a:latin typeface="Cambria Math" panose="02040503050406030204" pitchFamily="18" charset="0"/>
                        <a:ea typeface="+mn-ea"/>
                      </a:rPr>
                      <m:t>max</m:t>
                    </m:r>
                    <m:r>
                      <a:rPr lang="en-US" altLang="zh-CN" sz="2400" b="0" i="1" smtClean="0">
                        <a:solidFill>
                          <a:schemeClr val="tx2"/>
                        </a:solidFill>
                        <a:latin typeface="Cambria Math" panose="02040503050406030204" pitchFamily="18" charset="0"/>
                        <a:ea typeface="+mn-ea"/>
                      </a:rPr>
                      <m:t>⁡(0,</m:t>
                    </m:r>
                    <m:r>
                      <a:rPr lang="en-US" altLang="zh-CN" sz="2400" b="0" i="1" smtClean="0">
                        <a:solidFill>
                          <a:schemeClr val="tx2"/>
                        </a:solidFill>
                        <a:latin typeface="Cambria Math" panose="02040503050406030204" pitchFamily="18" charset="0"/>
                        <a:ea typeface="+mn-ea"/>
                      </a:rPr>
                      <m:t>𝑥</m:t>
                    </m:r>
                    <m:r>
                      <a:rPr lang="en-US" altLang="zh-CN" sz="2400" b="0" i="1" smtClean="0">
                        <a:solidFill>
                          <a:schemeClr val="tx2"/>
                        </a:solidFill>
                        <a:latin typeface="Cambria Math" panose="02040503050406030204" pitchFamily="18" charset="0"/>
                        <a:ea typeface="+mn-ea"/>
                      </a:rPr>
                      <m:t>)</m:t>
                    </m:r>
                  </m:oMath>
                </a14:m>
                <a:endParaRPr lang="en-US" altLang="zh-CN" sz="2400" b="1" dirty="0">
                  <a:solidFill>
                    <a:schemeClr val="tx2"/>
                  </a:solidFill>
                  <a:latin typeface="+mn-ea"/>
                  <a:ea typeface="+mn-ea"/>
                </a:endParaRPr>
              </a:p>
              <a:p>
                <a:pPr>
                  <a:lnSpc>
                    <a:spcPct val="120000"/>
                  </a:lnSpc>
                  <a:buSzPct val="120000"/>
                  <a:buFont typeface="Wingdings" panose="05000000000000000000" pitchFamily="2" charset="2"/>
                  <a:buChar char="p"/>
                </a:pPr>
                <a:r>
                  <a:rPr lang="zh-CN" altLang="en-US" sz="2400" b="1" dirty="0">
                    <a:solidFill>
                      <a:schemeClr val="tx2"/>
                    </a:solidFill>
                  </a:rPr>
                  <a:t>卷积神经网络训练</a:t>
                </a:r>
                <a:endParaRPr lang="en-US" altLang="zh-CN" sz="2400" b="1" dirty="0">
                  <a:solidFill>
                    <a:schemeClr val="tx2"/>
                  </a:solidFill>
                </a:endParaRPr>
              </a:p>
              <a:p>
                <a:r>
                  <a:rPr lang="en-US" altLang="zh-CN" sz="2400" dirty="0">
                    <a:solidFill>
                      <a:schemeClr val="tx2"/>
                    </a:solidFill>
                    <a:latin typeface="+mn-ea"/>
                    <a:ea typeface="+mn-ea"/>
                  </a:rPr>
                  <a:t>CNN</a:t>
                </a:r>
                <a:r>
                  <a:rPr lang="zh-CN" altLang="en-US" sz="2400" dirty="0">
                    <a:solidFill>
                      <a:schemeClr val="tx2"/>
                    </a:solidFill>
                    <a:latin typeface="+mn-ea"/>
                    <a:ea typeface="+mn-ea"/>
                  </a:rPr>
                  <a:t>可以用</a:t>
                </a:r>
                <a:r>
                  <a:rPr lang="en-US" altLang="zh-CN" sz="2400" dirty="0">
                    <a:solidFill>
                      <a:schemeClr val="tx2"/>
                    </a:solidFill>
                    <a:latin typeface="+mn-ea"/>
                    <a:ea typeface="+mn-ea"/>
                  </a:rPr>
                  <a:t>BP</a:t>
                </a:r>
                <a:r>
                  <a:rPr lang="zh-CN" altLang="en-US" sz="2400" dirty="0">
                    <a:solidFill>
                      <a:schemeClr val="tx2"/>
                    </a:solidFill>
                    <a:latin typeface="+mn-ea"/>
                    <a:ea typeface="+mn-ea"/>
                  </a:rPr>
                  <a:t>进行训练</a:t>
                </a:r>
                <a:r>
                  <a:rPr lang="en-US" altLang="zh-CN" sz="2400" dirty="0">
                    <a:solidFill>
                      <a:schemeClr val="tx2"/>
                    </a:solidFill>
                    <a:latin typeface="+mn-ea"/>
                    <a:ea typeface="+mn-ea"/>
                  </a:rPr>
                  <a:t>,</a:t>
                </a:r>
                <a:r>
                  <a:rPr lang="zh-CN" altLang="en-US" sz="2400" dirty="0">
                    <a:solidFill>
                      <a:schemeClr val="tx2"/>
                    </a:solidFill>
                    <a:latin typeface="+mn-ea"/>
                    <a:ea typeface="+mn-ea"/>
                  </a:rPr>
                  <a:t>但在训练中</a:t>
                </a:r>
                <a:r>
                  <a:rPr lang="en-US" altLang="zh-CN" sz="2400" dirty="0">
                    <a:solidFill>
                      <a:schemeClr val="tx2"/>
                    </a:solidFill>
                    <a:latin typeface="+mn-ea"/>
                    <a:ea typeface="+mn-ea"/>
                  </a:rPr>
                  <a:t>,</a:t>
                </a:r>
                <a:r>
                  <a:rPr lang="zh-CN" altLang="en-US" sz="2400" dirty="0">
                    <a:solidFill>
                      <a:schemeClr val="tx2"/>
                    </a:solidFill>
                    <a:latin typeface="+mn-ea"/>
                    <a:ea typeface="+mn-ea"/>
                  </a:rPr>
                  <a:t>无论是卷积层还是采样层</a:t>
                </a:r>
                <a:r>
                  <a:rPr lang="en-US" altLang="zh-CN" sz="2400" dirty="0">
                    <a:solidFill>
                      <a:schemeClr val="tx2"/>
                    </a:solidFill>
                    <a:latin typeface="+mn-ea"/>
                    <a:ea typeface="+mn-ea"/>
                  </a:rPr>
                  <a:t>,</a:t>
                </a:r>
                <a:r>
                  <a:rPr lang="zh-CN" altLang="en-US" sz="2400" dirty="0">
                    <a:solidFill>
                      <a:schemeClr val="tx2"/>
                    </a:solidFill>
                    <a:latin typeface="+mn-ea"/>
                    <a:ea typeface="+mn-ea"/>
                  </a:rPr>
                  <a:t>每一组神经元都是用相同的连接权</a:t>
                </a:r>
                <a:r>
                  <a:rPr lang="en-US" altLang="zh-CN" sz="2400" dirty="0">
                    <a:solidFill>
                      <a:schemeClr val="tx2"/>
                    </a:solidFill>
                    <a:latin typeface="+mn-ea"/>
                    <a:ea typeface="+mn-ea"/>
                  </a:rPr>
                  <a:t>,</a:t>
                </a:r>
                <a:r>
                  <a:rPr lang="zh-CN" altLang="en-US" sz="2400" dirty="0">
                    <a:solidFill>
                      <a:schemeClr val="tx2"/>
                    </a:solidFill>
                    <a:latin typeface="+mn-ea"/>
                    <a:ea typeface="+mn-ea"/>
                  </a:rPr>
                  <a:t>从而大幅减少了需要训练的参数数目。</a:t>
                </a:r>
                <a:endParaRPr lang="en-US" altLang="zh-CN" sz="2400" dirty="0">
                  <a:solidFill>
                    <a:schemeClr val="tx2"/>
                  </a:solidFill>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3346" y="1314898"/>
                <a:ext cx="10860316" cy="5070072"/>
              </a:xfrm>
              <a:blipFill>
                <a:blip r:embed="rId2"/>
                <a:stretch>
                  <a:fillRect l="-1067" t="-1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31336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195731"/>
            <a:ext cx="10850562" cy="677863"/>
          </a:xfrm>
        </p:spPr>
        <p:txBody>
          <a:bodyPr/>
          <a:lstStyle/>
          <a:p>
            <a:pPr algn="l"/>
            <a:r>
              <a:rPr lang="zh-CN" altLang="en-US" dirty="0">
                <a:solidFill>
                  <a:schemeClr val="tx1"/>
                </a:solidFill>
              </a:rPr>
              <a:t>深度学习</a:t>
            </a:r>
          </a:p>
        </p:txBody>
      </p:sp>
      <p:sp>
        <p:nvSpPr>
          <p:cNvPr id="3" name="内容占位符 2"/>
          <p:cNvSpPr>
            <a:spLocks noGrp="1"/>
          </p:cNvSpPr>
          <p:nvPr>
            <p:ph idx="1"/>
          </p:nvPr>
        </p:nvSpPr>
        <p:spPr>
          <a:xfrm>
            <a:off x="425333" y="1320801"/>
            <a:ext cx="11523662" cy="5341468"/>
          </a:xfrm>
        </p:spPr>
        <p:txBody>
          <a:bodyPr/>
          <a:lstStyle/>
          <a:p>
            <a:pPr>
              <a:lnSpc>
                <a:spcPct val="110000"/>
              </a:lnSpc>
              <a:buSzPct val="120000"/>
              <a:buFont typeface="Wingdings" panose="05000000000000000000" pitchFamily="2" charset="2"/>
              <a:buChar char="p"/>
            </a:pPr>
            <a:r>
              <a:rPr lang="zh-CN" altLang="en-US" sz="2400" b="1" dirty="0">
                <a:solidFill>
                  <a:schemeClr val="tx2"/>
                </a:solidFill>
              </a:rPr>
              <a:t>理解深度学习</a:t>
            </a:r>
            <a:endParaRPr lang="en-US" altLang="zh-CN" sz="2400" b="1" dirty="0">
              <a:solidFill>
                <a:schemeClr val="tx2"/>
              </a:solidFill>
            </a:endParaRPr>
          </a:p>
          <a:p>
            <a:r>
              <a:rPr lang="zh-CN" altLang="en-US" sz="2400" dirty="0">
                <a:solidFill>
                  <a:schemeClr val="tx2"/>
                </a:solidFill>
                <a:latin typeface="+mn-ea"/>
                <a:ea typeface="+mn-ea"/>
              </a:rPr>
              <a:t>“特征工程”</a:t>
            </a:r>
            <a:r>
              <a:rPr lang="en-US" altLang="zh-CN" sz="2400" dirty="0">
                <a:solidFill>
                  <a:schemeClr val="tx2"/>
                </a:solidFill>
                <a:latin typeface="+mn-ea"/>
                <a:ea typeface="+mn-ea"/>
              </a:rPr>
              <a:t>VS“</a:t>
            </a:r>
            <a:r>
              <a:rPr lang="zh-CN" altLang="en-US" sz="2400" dirty="0">
                <a:solidFill>
                  <a:schemeClr val="tx2"/>
                </a:solidFill>
                <a:latin typeface="+mn-ea"/>
                <a:ea typeface="+mn-ea"/>
              </a:rPr>
              <a:t>特征学习”或者</a:t>
            </a:r>
            <a:r>
              <a:rPr lang="en-US" altLang="zh-CN" sz="2400" dirty="0">
                <a:solidFill>
                  <a:schemeClr val="tx2"/>
                </a:solidFill>
                <a:latin typeface="+mn-ea"/>
                <a:ea typeface="+mn-ea"/>
              </a:rPr>
              <a:t>“</a:t>
            </a:r>
            <a:r>
              <a:rPr lang="zh-CN" altLang="en-US" sz="2400" dirty="0">
                <a:solidFill>
                  <a:schemeClr val="tx2"/>
                </a:solidFill>
                <a:latin typeface="+mn-ea"/>
                <a:ea typeface="+mn-ea"/>
              </a:rPr>
              <a:t>表示学习”</a:t>
            </a:r>
            <a:endParaRPr lang="en-US" altLang="zh-CN" sz="2400" dirty="0">
              <a:solidFill>
                <a:schemeClr val="tx2"/>
              </a:solidFill>
              <a:latin typeface="+mn-ea"/>
              <a:ea typeface="+mn-ea"/>
            </a:endParaRPr>
          </a:p>
          <a:p>
            <a:r>
              <a:rPr lang="zh-CN" altLang="en-US" sz="2400" dirty="0">
                <a:solidFill>
                  <a:schemeClr val="tx2"/>
                </a:solidFill>
                <a:latin typeface="+mn-ea"/>
                <a:ea typeface="+mn-ea"/>
              </a:rPr>
              <a:t>特征工程由人类专家根据现实任务来设计</a:t>
            </a:r>
            <a:r>
              <a:rPr lang="en-US" altLang="zh-CN" sz="2400" dirty="0">
                <a:solidFill>
                  <a:schemeClr val="tx2"/>
                </a:solidFill>
                <a:latin typeface="+mn-ea"/>
                <a:ea typeface="+mn-ea"/>
              </a:rPr>
              <a:t>,</a:t>
            </a:r>
            <a:r>
              <a:rPr lang="zh-CN" altLang="en-US" sz="2400" dirty="0">
                <a:solidFill>
                  <a:schemeClr val="tx2"/>
                </a:solidFill>
                <a:latin typeface="+mn-ea"/>
                <a:ea typeface="+mn-ea"/>
              </a:rPr>
              <a:t>特征提取与识别是单独的两个阶段；</a:t>
            </a:r>
            <a:endParaRPr lang="en-US" altLang="zh-CN" sz="2400" dirty="0">
              <a:solidFill>
                <a:schemeClr val="tx2"/>
              </a:solidFill>
              <a:latin typeface="+mn-ea"/>
              <a:ea typeface="+mn-ea"/>
            </a:endParaRPr>
          </a:p>
          <a:p>
            <a:endParaRPr lang="en-US" altLang="zh-CN" sz="2400" dirty="0">
              <a:solidFill>
                <a:schemeClr val="tx2"/>
              </a:solidFill>
              <a:latin typeface="+mn-ea"/>
              <a:ea typeface="+mn-ea"/>
            </a:endParaRPr>
          </a:p>
          <a:p>
            <a:endParaRPr lang="en-US" altLang="zh-CN" sz="2400" dirty="0">
              <a:solidFill>
                <a:schemeClr val="tx2"/>
              </a:solidFill>
              <a:latin typeface="+mn-ea"/>
              <a:ea typeface="+mn-ea"/>
            </a:endParaRPr>
          </a:p>
          <a:p>
            <a:pPr marL="0" indent="0">
              <a:buNone/>
            </a:pPr>
            <a:endParaRPr lang="en-US" altLang="zh-CN" sz="2400" dirty="0">
              <a:solidFill>
                <a:schemeClr val="tx2"/>
              </a:solidFill>
              <a:latin typeface="+mn-ea"/>
              <a:ea typeface="+mn-ea"/>
            </a:endParaRPr>
          </a:p>
          <a:p>
            <a:endParaRPr lang="en-US" altLang="zh-CN" sz="2400" dirty="0">
              <a:solidFill>
                <a:schemeClr val="tx2"/>
              </a:solidFill>
              <a:latin typeface="+mn-ea"/>
              <a:ea typeface="+mn-ea"/>
            </a:endParaRPr>
          </a:p>
          <a:p>
            <a:r>
              <a:rPr lang="zh-CN" altLang="en-US" sz="2400" dirty="0">
                <a:solidFill>
                  <a:schemeClr val="tx2"/>
                </a:solidFill>
                <a:latin typeface="+mn-ea"/>
                <a:ea typeface="+mn-ea"/>
              </a:rPr>
              <a:t>特征学习通过深度学习技术自动产生有益于分类的特征</a:t>
            </a:r>
            <a:r>
              <a:rPr lang="en-US" altLang="zh-CN" sz="2400" dirty="0">
                <a:solidFill>
                  <a:schemeClr val="tx2"/>
                </a:solidFill>
                <a:latin typeface="+mn-ea"/>
                <a:ea typeface="+mn-ea"/>
              </a:rPr>
              <a:t>,</a:t>
            </a:r>
            <a:r>
              <a:rPr lang="zh-CN" altLang="en-US" sz="2400" dirty="0">
                <a:solidFill>
                  <a:schemeClr val="tx2"/>
                </a:solidFill>
                <a:latin typeface="+mn-ea"/>
                <a:ea typeface="+mn-ea"/>
              </a:rPr>
              <a:t>是一个端到端的学习框架。</a:t>
            </a:r>
            <a:r>
              <a:rPr lang="en-US" altLang="zh-CN" sz="2400" dirty="0">
                <a:solidFill>
                  <a:schemeClr val="tx2"/>
                </a:solidFill>
                <a:latin typeface="+mn-ea"/>
                <a:ea typeface="+mn-ea"/>
              </a:rPr>
              <a:t> </a:t>
            </a:r>
          </a:p>
          <a:p>
            <a:endParaRPr lang="en-US" altLang="zh-CN" sz="2400" dirty="0">
              <a:solidFill>
                <a:schemeClr val="tx2"/>
              </a:solidFill>
              <a:latin typeface="+mn-ea"/>
              <a:ea typeface="+mn-ea"/>
            </a:endParaRPr>
          </a:p>
          <a:p>
            <a:endParaRPr lang="zh-CN" altLang="en-US" sz="2400" dirty="0">
              <a:solidFill>
                <a:schemeClr val="tx2"/>
              </a:solidFill>
              <a:latin typeface="+mn-ea"/>
              <a:ea typeface="+mn-ea"/>
            </a:endParaRPr>
          </a:p>
          <a:p>
            <a:endParaRPr lang="zh-CN" altLang="en-US"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8268" y="2701409"/>
            <a:ext cx="2152837" cy="1402202"/>
          </a:xfrm>
          <a:prstGeom prst="rect">
            <a:avLst/>
          </a:prstGeom>
        </p:spPr>
      </p:pic>
      <p:sp>
        <p:nvSpPr>
          <p:cNvPr id="5" name="矩形 4"/>
          <p:cNvSpPr/>
          <p:nvPr/>
        </p:nvSpPr>
        <p:spPr bwMode="auto">
          <a:xfrm>
            <a:off x="4910749" y="2928142"/>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dirty="0">
                <a:solidFill>
                  <a:srgbClr val="C00000"/>
                </a:solidFill>
              </a:rPr>
              <a:t>手工设计</a:t>
            </a:r>
            <a:endParaRPr lang="en-US" altLang="zh-CN" dirty="0">
              <a:solidFill>
                <a:srgbClr val="C00000"/>
              </a:solidFill>
            </a:endParaRPr>
          </a:p>
          <a:p>
            <a:pPr algn="ctr"/>
            <a:r>
              <a:rPr lang="zh-CN" altLang="en-US" dirty="0">
                <a:solidFill>
                  <a:srgbClr val="C00000"/>
                </a:solidFill>
              </a:rPr>
              <a:t>特征</a:t>
            </a:r>
            <a:endParaRPr lang="en-US" altLang="zh-CN" dirty="0">
              <a:solidFill>
                <a:srgbClr val="C00000"/>
              </a:solidFill>
            </a:endParaRPr>
          </a:p>
        </p:txBody>
      </p:sp>
      <p:sp>
        <p:nvSpPr>
          <p:cNvPr id="6" name="矩形 5"/>
          <p:cNvSpPr/>
          <p:nvPr/>
        </p:nvSpPr>
        <p:spPr bwMode="auto">
          <a:xfrm>
            <a:off x="7892757" y="293771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lang="en-US" altLang="zh-CN" dirty="0">
              <a:solidFill>
                <a:srgbClr val="C00000"/>
              </a:solidFill>
            </a:endParaRPr>
          </a:p>
        </p:txBody>
      </p:sp>
      <p:cxnSp>
        <p:nvCxnSpPr>
          <p:cNvPr id="7" name="直接箭头连接符 6"/>
          <p:cNvCxnSpPr/>
          <p:nvPr/>
        </p:nvCxnSpPr>
        <p:spPr bwMode="auto">
          <a:xfrm>
            <a:off x="4262677" y="3396194"/>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8" name="直接箭头连接符 7"/>
          <p:cNvCxnSpPr/>
          <p:nvPr/>
        </p:nvCxnSpPr>
        <p:spPr bwMode="auto">
          <a:xfrm>
            <a:off x="7223432" y="3389878"/>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pic>
        <p:nvPicPr>
          <p:cNvPr id="9" name="图片 8"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8268" y="4951373"/>
            <a:ext cx="2152837" cy="1529982"/>
          </a:xfrm>
          <a:prstGeom prst="rect">
            <a:avLst/>
          </a:prstGeom>
        </p:spPr>
      </p:pic>
      <p:sp>
        <p:nvSpPr>
          <p:cNvPr id="10" name="矩形 9"/>
          <p:cNvSpPr/>
          <p:nvPr/>
        </p:nvSpPr>
        <p:spPr bwMode="auto">
          <a:xfrm>
            <a:off x="4919176" y="5183407"/>
            <a:ext cx="2304256" cy="1021410"/>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dirty="0">
                <a:solidFill>
                  <a:srgbClr val="C00000"/>
                </a:solidFill>
              </a:rPr>
              <a:t>学习生成</a:t>
            </a:r>
            <a:endParaRPr lang="en-US" altLang="zh-CN" dirty="0">
              <a:solidFill>
                <a:srgbClr val="C00000"/>
              </a:solidFill>
            </a:endParaRPr>
          </a:p>
          <a:p>
            <a:pPr algn="ctr"/>
            <a:r>
              <a:rPr lang="zh-CN" altLang="en-US" dirty="0">
                <a:solidFill>
                  <a:srgbClr val="C00000"/>
                </a:solidFill>
              </a:rPr>
              <a:t>特征</a:t>
            </a:r>
            <a:endParaRPr lang="en-US" altLang="zh-CN" dirty="0">
              <a:solidFill>
                <a:srgbClr val="C00000"/>
              </a:solidFill>
            </a:endParaRPr>
          </a:p>
        </p:txBody>
      </p:sp>
      <p:sp>
        <p:nvSpPr>
          <p:cNvPr id="11" name="矩形 10"/>
          <p:cNvSpPr/>
          <p:nvPr/>
        </p:nvSpPr>
        <p:spPr bwMode="auto">
          <a:xfrm>
            <a:off x="7892757" y="5183407"/>
            <a:ext cx="2304256" cy="1021410"/>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p>
        </p:txBody>
      </p:sp>
      <p:cxnSp>
        <p:nvCxnSpPr>
          <p:cNvPr id="12" name="直接箭头连接符 11"/>
          <p:cNvCxnSpPr>
            <a:cxnSpLocks/>
          </p:cNvCxnSpPr>
          <p:nvPr/>
        </p:nvCxnSpPr>
        <p:spPr bwMode="auto">
          <a:xfrm>
            <a:off x="4271104" y="5652474"/>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13" name="直接箭头连接符 12"/>
          <p:cNvCxnSpPr>
            <a:cxnSpLocks/>
          </p:cNvCxnSpPr>
          <p:nvPr/>
        </p:nvCxnSpPr>
        <p:spPr bwMode="auto">
          <a:xfrm>
            <a:off x="7223432" y="5651459"/>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4013692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0" y="15409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6" name="矩形 5"/>
          <p:cNvSpPr/>
          <p:nvPr/>
        </p:nvSpPr>
        <p:spPr>
          <a:xfrm>
            <a:off x="590018" y="1309816"/>
            <a:ext cx="10648790" cy="5281639"/>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rPr>
              <a:t>[1]</a:t>
            </a:r>
            <a:r>
              <a:rPr lang="zh-CN" altLang="zh-CN" sz="1800" kern="100" dirty="0">
                <a:effectLst/>
                <a:latin typeface="+mj-ea"/>
                <a:ea typeface="+mj-ea"/>
              </a:rPr>
              <a:t>《统计学习方法》，清华大学出版社，李航著，</a:t>
            </a:r>
            <a:r>
              <a:rPr lang="en-US" altLang="zh-CN" sz="1800" kern="100" dirty="0">
                <a:effectLst/>
                <a:latin typeface="+mj-ea"/>
                <a:ea typeface="+mj-ea"/>
              </a:rPr>
              <a:t>2019</a:t>
            </a:r>
            <a:r>
              <a:rPr lang="zh-CN" altLang="zh-CN" sz="1800" kern="100" dirty="0">
                <a:effectLst/>
                <a:latin typeface="+mj-ea"/>
                <a:ea typeface="+mj-ea"/>
              </a:rPr>
              <a:t>年出版</a:t>
            </a:r>
          </a:p>
          <a:p>
            <a:pPr>
              <a:lnSpc>
                <a:spcPct val="130000"/>
              </a:lnSpc>
              <a:spcBef>
                <a:spcPts val="300"/>
              </a:spcBef>
              <a:spcAft>
                <a:spcPts val="300"/>
              </a:spcAft>
            </a:pPr>
            <a:r>
              <a:rPr lang="en-US" altLang="zh-CN" sz="1800" kern="100" dirty="0">
                <a:effectLst/>
                <a:latin typeface="+mj-ea"/>
                <a:ea typeface="+mj-ea"/>
              </a:rPr>
              <a:t>[2]</a:t>
            </a:r>
            <a:r>
              <a:rPr lang="zh-CN" altLang="zh-CN" sz="1800" kern="100" dirty="0">
                <a:effectLst/>
                <a:latin typeface="+mj-ea"/>
                <a:ea typeface="+mj-ea"/>
              </a:rPr>
              <a:t>《机器学习》，清华大学出版社，周志华著，</a:t>
            </a:r>
            <a:r>
              <a:rPr lang="en-US" altLang="zh-CN" sz="1800" kern="100" dirty="0">
                <a:effectLst/>
                <a:latin typeface="+mj-ea"/>
                <a:ea typeface="+mj-ea"/>
              </a:rPr>
              <a:t>2016</a:t>
            </a:r>
            <a:r>
              <a:rPr lang="zh-CN" altLang="zh-CN" sz="1800" kern="100" dirty="0">
                <a:effectLst/>
                <a:latin typeface="+mj-ea"/>
                <a:ea typeface="+mj-ea"/>
              </a:rPr>
              <a:t>年出版</a:t>
            </a:r>
          </a:p>
          <a:p>
            <a:pPr>
              <a:lnSpc>
                <a:spcPct val="130000"/>
              </a:lnSpc>
              <a:spcBef>
                <a:spcPts val="300"/>
              </a:spcBef>
              <a:spcAft>
                <a:spcPts val="300"/>
              </a:spcAft>
            </a:pPr>
            <a:r>
              <a:rPr lang="en-US" altLang="zh-CN" sz="1800" kern="100" dirty="0">
                <a:effectLst/>
                <a:latin typeface="+mj-ea"/>
                <a:ea typeface="+mj-ea"/>
              </a:rPr>
              <a:t>[3] Andrew Ng. Machine Learning[EB/OL]. Stanford University,2014. https://www.coursera.org/course/ml</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Christopher M. Bishop, Pattern Recognition and Machine Learning, Springer-Verlag, 2006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Minsky, Marvin and </a:t>
            </a:r>
            <a:r>
              <a:rPr lang="en-US" altLang="zh-CN" sz="1800" kern="100" dirty="0" err="1">
                <a:effectLst/>
                <a:latin typeface="+mj-ea"/>
                <a:ea typeface="+mj-ea"/>
              </a:rPr>
              <a:t>Papert</a:t>
            </a:r>
            <a:r>
              <a:rPr lang="en-US" altLang="zh-CN" sz="1800" kern="100" dirty="0">
                <a:effectLst/>
                <a:latin typeface="+mj-ea"/>
                <a:ea typeface="+mj-ea"/>
              </a:rPr>
              <a:t>, Seymour. </a:t>
            </a:r>
            <a:r>
              <a:rPr lang="en-US" altLang="zh-CN" sz="1800" kern="100" dirty="0" err="1">
                <a:effectLst/>
                <a:latin typeface="+mj-ea"/>
                <a:ea typeface="+mj-ea"/>
              </a:rPr>
              <a:t>Perceptrons</a:t>
            </a:r>
            <a:r>
              <a:rPr lang="en-US" altLang="zh-CN" sz="1800" kern="100" dirty="0">
                <a:effectLst/>
                <a:latin typeface="+mj-ea"/>
                <a:ea typeface="+mj-ea"/>
              </a:rPr>
              <a:t> : An Introduction to Computational Geometry. The MIT Press, 1969.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DE </a:t>
            </a:r>
            <a:r>
              <a:rPr lang="en-US" altLang="zh-CN" sz="1800" kern="100" dirty="0" err="1">
                <a:effectLst/>
                <a:latin typeface="+mj-ea"/>
                <a:ea typeface="+mj-ea"/>
              </a:rPr>
              <a:t>Rumelhart</a:t>
            </a:r>
            <a:r>
              <a:rPr lang="en-US" altLang="zh-CN" sz="1800" kern="100" dirty="0">
                <a:effectLst/>
                <a:latin typeface="+mj-ea"/>
                <a:ea typeface="+mj-ea"/>
              </a:rPr>
              <a:t>, Hinton G E, Williams R J. Learning Representations by Back Propagating Errors[J]. Nature, 1986, 323(6088):533-536.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[7] Bishop C M. Neural Networks for Pattern Recognition[J]. Advances in Computers, 1993, 37:119-166.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[8] </a:t>
            </a:r>
            <a:r>
              <a:rPr lang="en-US" altLang="zh-CN" sz="1800" kern="100" dirty="0" err="1">
                <a:effectLst/>
                <a:latin typeface="+mj-ea"/>
                <a:ea typeface="+mj-ea"/>
              </a:rPr>
              <a:t>Lecun</a:t>
            </a:r>
            <a:r>
              <a:rPr lang="en-US" altLang="zh-CN" sz="1800" kern="100" dirty="0">
                <a:effectLst/>
                <a:latin typeface="+mj-ea"/>
                <a:ea typeface="+mj-ea"/>
              </a:rPr>
              <a:t> Y, </a:t>
            </a:r>
            <a:r>
              <a:rPr lang="en-US" altLang="zh-CN" sz="1800" kern="100" dirty="0" err="1">
                <a:effectLst/>
                <a:latin typeface="+mj-ea"/>
                <a:ea typeface="+mj-ea"/>
              </a:rPr>
              <a:t>Bengio</a:t>
            </a:r>
            <a:r>
              <a:rPr lang="en-US" altLang="zh-CN" sz="1800" kern="100" dirty="0">
                <a:effectLst/>
                <a:latin typeface="+mj-ea"/>
                <a:ea typeface="+mj-ea"/>
              </a:rPr>
              <a:t> Y. Convolutional Networks for Images, Speech, and Time-Series[J]. Handbook of Brain Theory &amp; Neural Networks, 1995.</a:t>
            </a:r>
            <a:r>
              <a:rPr lang="en-US" altLang="zh-CN" sz="1800" b="0" kern="22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7502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37957" y="208396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85800" y="164877"/>
            <a:ext cx="10837862" cy="677863"/>
          </a:xfrm>
        </p:spPr>
        <p:txBody>
          <a:bodyPr/>
          <a:lstStyle/>
          <a:p>
            <a:pPr algn="l" eaLnBrk="1" hangingPunct="1"/>
            <a:r>
              <a:rPr lang="zh-CN" altLang="en-US" dirty="0">
                <a:solidFill>
                  <a:schemeClr val="tx1"/>
                </a:solidFill>
              </a:rPr>
              <a:t>神经元模型</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02    </a:t>
              </a:r>
              <a:r>
                <a:rPr lang="zh-CN" altLang="en-US" sz="3600" dirty="0">
                  <a:solidFill>
                    <a:schemeClr val="bg1"/>
                  </a:solidFill>
                  <a:latin typeface="Impact" panose="020B0806030902050204" pitchFamily="34" charset="0"/>
                  <a:ea typeface="微软雅黑" panose="020B0503020204020204" charset="-122"/>
                </a:rPr>
                <a:t>神经元模型</a:t>
              </a:r>
              <a:r>
                <a:rPr lang="en-US" altLang="zh-CN" sz="3600" dirty="0">
                  <a:solidFill>
                    <a:schemeClr val="bg1"/>
                  </a:solidFill>
                  <a:latin typeface="Impact" panose="020B0806030902050204" pitchFamily="34" charset="0"/>
                  <a:ea typeface="微软雅黑" panose="020B0503020204020204" charset="-122"/>
                </a:rPr>
                <a:t>   </a:t>
              </a:r>
              <a:endParaRPr lang="zh-CN" altLang="en-US" sz="3600" dirty="0">
                <a:solidFill>
                  <a:schemeClr val="bg1"/>
                </a:solidFill>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3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感知机</a:t>
              </a:r>
              <a:r>
                <a:rPr lang="en-US" altLang="zh-CN" sz="3600" dirty="0">
                  <a:solidFill>
                    <a:schemeClr val="tx1"/>
                  </a:solidFill>
                  <a:latin typeface="Impact" panose="020B0806030902050204" pitchFamily="34" charset="0"/>
                  <a:ea typeface="微软雅黑" panose="020B0503020204020204" charset="-122"/>
                </a:rPr>
                <a:t>    </a:t>
              </a:r>
              <a:endParaRPr lang="zh-CN" altLang="en-US" sz="3600" dirty="0">
                <a:solidFill>
                  <a:schemeClr val="tx1"/>
                </a:solidFill>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93"/>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04    </a:t>
              </a:r>
              <a:r>
                <a:rPr lang="zh-CN" altLang="en-US" sz="3600" dirty="0">
                  <a:solidFill>
                    <a:schemeClr val="tx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1939509901"/>
      </p:ext>
    </p:extLst>
  </p:cSld>
  <p:clrMapOvr>
    <a:masterClrMapping/>
  </p:clrMapOvr>
  <p:transition advTm="800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2251"/>
            <a:ext cx="10914062" cy="677863"/>
          </a:xfrm>
        </p:spPr>
        <p:txBody>
          <a:bodyPr/>
          <a:lstStyle/>
          <a:p>
            <a:pPr algn="l"/>
            <a:r>
              <a:rPr lang="zh-CN" altLang="en-US" dirty="0">
                <a:solidFill>
                  <a:schemeClr val="tx1"/>
                </a:solidFill>
              </a:rPr>
              <a:t>神经元模型</a:t>
            </a:r>
          </a:p>
        </p:txBody>
      </p:sp>
      <p:sp>
        <p:nvSpPr>
          <p:cNvPr id="3" name="内容占位符 2"/>
          <p:cNvSpPr>
            <a:spLocks noGrp="1"/>
          </p:cNvSpPr>
          <p:nvPr>
            <p:ph idx="1"/>
          </p:nvPr>
        </p:nvSpPr>
        <p:spPr>
          <a:xfrm>
            <a:off x="231545" y="1204306"/>
            <a:ext cx="11523662" cy="4673286"/>
          </a:xfrm>
        </p:spPr>
        <p:txBody>
          <a:bodyPr>
            <a:normAutofit/>
          </a:bodyPr>
          <a:lstStyle/>
          <a:p>
            <a:pPr>
              <a:buFont typeface="Wingdings" panose="05000000000000000000" pitchFamily="2" charset="2"/>
              <a:buChar char="p"/>
            </a:pPr>
            <a:r>
              <a:rPr lang="zh-CN" altLang="en-US" b="1" dirty="0"/>
              <a:t> 神经网络的定义</a:t>
            </a:r>
            <a:endParaRPr lang="en-US" altLang="zh-CN" b="1" dirty="0"/>
          </a:p>
          <a:p>
            <a:pPr marL="0" indent="0">
              <a:buNone/>
            </a:pPr>
            <a:r>
              <a:rPr lang="zh-CN" altLang="en-US" sz="2400" dirty="0"/>
              <a:t>“</a:t>
            </a:r>
            <a:r>
              <a:rPr lang="zh-CN" altLang="en-US" sz="2400" dirty="0">
                <a:solidFill>
                  <a:srgbClr val="C00000"/>
                </a:solidFill>
              </a:rPr>
              <a:t>神经网络</a:t>
            </a:r>
            <a:r>
              <a:rPr lang="zh-CN" altLang="en-US" sz="2400" dirty="0"/>
              <a:t>是由具有适应性的</a:t>
            </a:r>
            <a:r>
              <a:rPr lang="zh-CN" altLang="en-US" sz="2400" dirty="0">
                <a:solidFill>
                  <a:srgbClr val="C00000"/>
                </a:solidFill>
              </a:rPr>
              <a:t>简单单元</a:t>
            </a:r>
            <a:r>
              <a:rPr lang="zh-CN" altLang="en-US" sz="2400" dirty="0"/>
              <a:t>组成的广泛</a:t>
            </a:r>
            <a:r>
              <a:rPr lang="zh-CN" altLang="en-US" sz="2400" dirty="0">
                <a:solidFill>
                  <a:srgbClr val="C00000"/>
                </a:solidFill>
              </a:rPr>
              <a:t>并行互联</a:t>
            </a:r>
            <a:r>
              <a:rPr lang="zh-CN" altLang="en-US" sz="2400" dirty="0"/>
              <a:t>的网络</a:t>
            </a:r>
            <a:r>
              <a:rPr lang="en-US" altLang="zh-CN" sz="2400" dirty="0"/>
              <a:t>, </a:t>
            </a:r>
            <a:r>
              <a:rPr lang="zh-CN" altLang="en-US" sz="2400" dirty="0"/>
              <a:t>它的组织能够模拟</a:t>
            </a:r>
            <a:r>
              <a:rPr lang="zh-CN" altLang="en-US" sz="2400" dirty="0">
                <a:solidFill>
                  <a:srgbClr val="C00000"/>
                </a:solidFill>
              </a:rPr>
              <a:t>生物神经系统</a:t>
            </a:r>
            <a:r>
              <a:rPr lang="zh-CN" altLang="en-US" sz="2400" dirty="0"/>
              <a:t>对真实世界物体所作出的反应”</a:t>
            </a:r>
            <a:r>
              <a:rPr lang="en-US" altLang="zh-CN" sz="2400" dirty="0"/>
              <a:t> </a:t>
            </a:r>
            <a:r>
              <a:rPr kumimoji="1" lang="en-US" altLang="zh-CN" sz="1800" dirty="0">
                <a:solidFill>
                  <a:schemeClr val="accent4"/>
                </a:solidFill>
                <a:cs typeface="Verdana" panose="020B0604030504040204" pitchFamily="34" charset="0"/>
              </a:rPr>
              <a:t>[</a:t>
            </a:r>
            <a:r>
              <a:rPr kumimoji="1" lang="en-US" altLang="zh-CN" sz="1800" dirty="0" err="1">
                <a:solidFill>
                  <a:schemeClr val="accent4"/>
                </a:solidFill>
                <a:cs typeface="Verdana" panose="020B0604030504040204" pitchFamily="34" charset="0"/>
              </a:rPr>
              <a:t>Kohonen</a:t>
            </a:r>
            <a:r>
              <a:rPr kumimoji="1" lang="en-US" altLang="zh-CN" sz="1800" dirty="0">
                <a:solidFill>
                  <a:schemeClr val="accent4"/>
                </a:solidFill>
                <a:cs typeface="Verdana" panose="020B0604030504040204" pitchFamily="34" charset="0"/>
              </a:rPr>
              <a:t>, 1988]</a:t>
            </a:r>
          </a:p>
          <a:p>
            <a:pPr marL="0" indent="0">
              <a:buNone/>
            </a:pPr>
            <a:endParaRPr kumimoji="1" lang="en-US" altLang="zh-CN" sz="2400" dirty="0">
              <a:solidFill>
                <a:schemeClr val="accent4"/>
              </a:solidFill>
              <a:cs typeface="Verdana" panose="020B0604030504040204" pitchFamily="34" charset="0"/>
            </a:endParaRPr>
          </a:p>
          <a:p>
            <a:pPr marL="342900" indent="-342900">
              <a:buFont typeface="Wingdings" panose="05000000000000000000" pitchFamily="2" charset="2"/>
              <a:buChar char="l"/>
            </a:pPr>
            <a:r>
              <a:rPr lang="zh-CN" altLang="en-US" sz="2400" dirty="0"/>
              <a:t>机器学习中的神经网络通常是指</a:t>
            </a:r>
            <a:r>
              <a:rPr lang="zh-CN" altLang="en-US" sz="2400" dirty="0">
                <a:solidFill>
                  <a:srgbClr val="C00000"/>
                </a:solidFill>
              </a:rPr>
              <a:t>“神经网络学习”</a:t>
            </a:r>
            <a:r>
              <a:rPr lang="en-US" altLang="zh-CN" sz="2400" dirty="0"/>
              <a:t> </a:t>
            </a:r>
            <a:r>
              <a:rPr lang="zh-CN" altLang="en-US" sz="2400" dirty="0"/>
              <a:t>或者机器学习与神经网络两个学科的交叉部分</a:t>
            </a:r>
            <a:endParaRPr lang="en-US" altLang="zh-CN" sz="2400" dirty="0"/>
          </a:p>
          <a:p>
            <a:pPr marL="342900" indent="-342900">
              <a:buFont typeface="Wingdings" panose="05000000000000000000" pitchFamily="2" charset="2"/>
              <a:buChar char="l"/>
            </a:pPr>
            <a:r>
              <a:rPr lang="zh-CN" altLang="en-US" sz="2400" dirty="0"/>
              <a:t>神经元模型即上述定义中的“简单单元”是神经网络的基本成分</a:t>
            </a:r>
            <a:endParaRPr lang="en-US" altLang="zh-CN" sz="2400" dirty="0"/>
          </a:p>
          <a:p>
            <a:pPr marL="342900" indent="-342900">
              <a:buFont typeface="Wingdings" panose="05000000000000000000" pitchFamily="2" charset="2"/>
              <a:buChar char="l"/>
            </a:pPr>
            <a:r>
              <a:rPr lang="zh-CN" altLang="en-US" sz="2400" dirty="0"/>
              <a:t>生物神经网络：每个神经元与其他神经元相连</a:t>
            </a:r>
            <a:r>
              <a:rPr lang="en-US" altLang="zh-CN" sz="2400" dirty="0"/>
              <a:t>, </a:t>
            </a:r>
            <a:r>
              <a:rPr lang="zh-CN" altLang="en-US" sz="2400" dirty="0"/>
              <a:t>当它</a:t>
            </a:r>
            <a:r>
              <a:rPr lang="zh-CN" altLang="en-US" sz="2400" dirty="0">
                <a:solidFill>
                  <a:srgbClr val="C00000"/>
                </a:solidFill>
              </a:rPr>
              <a:t>“兴奋”</a:t>
            </a:r>
            <a:r>
              <a:rPr lang="zh-CN" altLang="en-US" sz="2400" dirty="0"/>
              <a:t>时</a:t>
            </a:r>
            <a:r>
              <a:rPr lang="en-US" altLang="zh-CN" sz="2400" dirty="0"/>
              <a:t>, </a:t>
            </a:r>
            <a:r>
              <a:rPr lang="zh-CN" altLang="en-US" sz="2400" dirty="0"/>
              <a:t>就会向相连的神经云发送化学物质</a:t>
            </a:r>
            <a:r>
              <a:rPr lang="en-US" altLang="zh-CN" sz="2400" dirty="0"/>
              <a:t>, </a:t>
            </a:r>
            <a:r>
              <a:rPr lang="zh-CN" altLang="en-US" sz="2400" dirty="0"/>
              <a:t>从而改变这些神经元内的电位；如果某神经元的电位超过一个</a:t>
            </a:r>
            <a:r>
              <a:rPr lang="zh-CN" altLang="en-US" sz="2400" dirty="0">
                <a:solidFill>
                  <a:srgbClr val="C00000"/>
                </a:solidFill>
              </a:rPr>
              <a:t>“阈值”</a:t>
            </a:r>
            <a:r>
              <a:rPr lang="en-US" altLang="zh-CN" sz="2400" dirty="0"/>
              <a:t>, </a:t>
            </a:r>
            <a:r>
              <a:rPr lang="zh-CN" altLang="en-US" sz="2400" dirty="0"/>
              <a:t>那么它就会被激活</a:t>
            </a:r>
            <a:r>
              <a:rPr lang="en-US" altLang="zh-CN" sz="2400" dirty="0"/>
              <a:t>, </a:t>
            </a:r>
            <a:r>
              <a:rPr lang="zh-CN" altLang="en-US" sz="2400" dirty="0"/>
              <a:t>即</a:t>
            </a:r>
            <a:r>
              <a:rPr lang="zh-CN" altLang="en-US" sz="2400" dirty="0">
                <a:solidFill>
                  <a:srgbClr val="C00000"/>
                </a:solidFill>
              </a:rPr>
              <a:t>“兴奋”</a:t>
            </a:r>
            <a:r>
              <a:rPr lang="zh-CN" altLang="en-US" sz="2400" dirty="0"/>
              <a:t>起来</a:t>
            </a:r>
            <a:r>
              <a:rPr lang="en-US" altLang="zh-CN" sz="2400" dirty="0"/>
              <a:t>, </a:t>
            </a:r>
            <a:r>
              <a:rPr lang="zh-CN" altLang="en-US" sz="2400" dirty="0"/>
              <a:t>向其它神经元发送化学物质</a:t>
            </a:r>
            <a:endParaRPr lang="en-US" altLang="zh-CN" sz="2400" dirty="0">
              <a:solidFill>
                <a:srgbClr val="FF0000"/>
              </a:solidFill>
            </a:endParaRPr>
          </a:p>
          <a:p>
            <a:pPr marL="0" indent="0">
              <a:buNone/>
            </a:pPr>
            <a:endParaRPr lang="zh-CN" altLang="en-US" sz="1800" dirty="0">
              <a:solidFill>
                <a:srgbClr val="FF0000"/>
              </a:solidFill>
            </a:endParaRPr>
          </a:p>
        </p:txBody>
      </p:sp>
    </p:spTree>
    <p:extLst>
      <p:ext uri="{BB962C8B-B14F-4D97-AF65-F5344CB8AC3E}">
        <p14:creationId xmlns:p14="http://schemas.microsoft.com/office/powerpoint/2010/main" val="658602711"/>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5704</TotalTime>
  <Words>6298</Words>
  <Application>Microsoft Office PowerPoint</Application>
  <PresentationFormat>宽屏</PresentationFormat>
  <Paragraphs>608</Paragraphs>
  <Slides>73</Slides>
  <Notes>15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85" baseType="lpstr">
      <vt:lpstr>等线</vt:lpstr>
      <vt:lpstr>宋体</vt:lpstr>
      <vt:lpstr>微软雅黑</vt:lpstr>
      <vt:lpstr>幼圆</vt:lpstr>
      <vt:lpstr>Arial</vt:lpstr>
      <vt:lpstr>Calibri</vt:lpstr>
      <vt:lpstr>Cambria Math</vt:lpstr>
      <vt:lpstr>Impact</vt:lpstr>
      <vt:lpstr>Times New Roman</vt:lpstr>
      <vt:lpstr>Wingdings</vt:lpstr>
      <vt:lpstr>默认设计模板</vt:lpstr>
      <vt:lpstr>Formula</vt:lpstr>
      <vt:lpstr>第三章 感知机与神经网络 </vt:lpstr>
      <vt:lpstr>目录</vt:lpstr>
      <vt:lpstr>神经网络发展史</vt:lpstr>
      <vt:lpstr>神经网络发展史</vt:lpstr>
      <vt:lpstr>  神经网络发展史</vt:lpstr>
      <vt:lpstr>神经网络发展史</vt:lpstr>
      <vt:lpstr>神经网络发展史</vt:lpstr>
      <vt:lpstr>神经元模型</vt:lpstr>
      <vt:lpstr>神经元模型</vt:lpstr>
      <vt:lpstr>神经元模型</vt:lpstr>
      <vt:lpstr>神经元模型</vt:lpstr>
      <vt:lpstr>神经元模型</vt:lpstr>
      <vt:lpstr>神经元模型</vt:lpstr>
      <vt:lpstr>神经元模型</vt:lpstr>
      <vt:lpstr>感知机</vt:lpstr>
      <vt:lpstr>感知机</vt:lpstr>
      <vt:lpstr>感知机几何解释</vt:lpstr>
      <vt:lpstr>感知机模型</vt:lpstr>
      <vt:lpstr>感知机学习策略</vt:lpstr>
      <vt:lpstr>感知机学习策略</vt:lpstr>
      <vt:lpstr>感知机学习策略</vt:lpstr>
      <vt:lpstr>感知机学习策略</vt:lpstr>
      <vt:lpstr>感知机损失函数</vt:lpstr>
      <vt:lpstr>感知机学习算法</vt:lpstr>
      <vt:lpstr>感知机学习算法</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感知机学习算法的对偶形式</vt:lpstr>
      <vt:lpstr>感知机学习算法的对偶形式</vt:lpstr>
      <vt:lpstr>感知机学习算法的对偶形式</vt:lpstr>
      <vt:lpstr>感知机学习算法的对偶形式</vt:lpstr>
      <vt:lpstr>感知机学习算法的对偶形式</vt:lpstr>
      <vt:lpstr>感知机学习算法的对偶形式</vt:lpstr>
      <vt:lpstr>感知机学习算法的对偶形式</vt:lpstr>
      <vt:lpstr>感知机求解异、或、非问题</vt:lpstr>
      <vt:lpstr>感知机学习能力</vt:lpstr>
      <vt:lpstr>多层感知机</vt:lpstr>
      <vt:lpstr>多层前馈神经网络</vt:lpstr>
      <vt:lpstr>误差逆传播算法</vt:lpstr>
      <vt:lpstr>误差逆传播算法</vt:lpstr>
      <vt:lpstr>误差逆传播算法</vt:lpstr>
      <vt:lpstr>误差逆传播算法（BP学习算法）</vt:lpstr>
      <vt:lpstr>误差逆传播算法</vt:lpstr>
      <vt:lpstr>误差逆传播算法</vt:lpstr>
      <vt:lpstr>误差逆传播算法</vt:lpstr>
      <vt:lpstr>误差逆传播算法</vt:lpstr>
      <vt:lpstr>误差逆传播算法</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深度学习</vt:lpstr>
      <vt:lpstr>深度学习</vt:lpstr>
      <vt:lpstr>深度学习</vt:lpstr>
      <vt:lpstr>深度学习</vt:lpstr>
      <vt:lpstr>深度学习</vt:lpstr>
      <vt:lpstr>深度学习</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感知机与神经网络</dc:title>
  <dc:creator>qian tang</dc:creator>
  <cp:lastModifiedBy>帅冰 陆</cp:lastModifiedBy>
  <cp:revision>90</cp:revision>
  <dcterms:created xsi:type="dcterms:W3CDTF">2022-08-13T02:43:01Z</dcterms:created>
  <dcterms:modified xsi:type="dcterms:W3CDTF">2022-10-08T05:47:07Z</dcterms:modified>
</cp:coreProperties>
</file>